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270" r:id="rId3"/>
    <p:sldId id="258" r:id="rId4"/>
    <p:sldId id="257" r:id="rId5"/>
    <p:sldId id="259" r:id="rId6"/>
    <p:sldId id="264" r:id="rId7"/>
    <p:sldId id="260" r:id="rId8"/>
    <p:sldId id="265" r:id="rId9"/>
    <p:sldId id="261" r:id="rId10"/>
    <p:sldId id="266" r:id="rId11"/>
    <p:sldId id="262" r:id="rId12"/>
    <p:sldId id="267" r:id="rId13"/>
    <p:sldId id="263" r:id="rId14"/>
    <p:sldId id="268" r:id="rId15"/>
    <p:sldId id="269" r:id="rId16"/>
    <p:sldId id="285" r:id="rId17"/>
    <p:sldId id="271" r:id="rId18"/>
    <p:sldId id="272" r:id="rId19"/>
    <p:sldId id="273" r:id="rId20"/>
    <p:sldId id="274" r:id="rId21"/>
    <p:sldId id="275" r:id="rId22"/>
    <p:sldId id="276" r:id="rId23"/>
    <p:sldId id="277" r:id="rId24"/>
    <p:sldId id="278" r:id="rId25"/>
    <p:sldId id="279" r:id="rId26"/>
    <p:sldId id="280" r:id="rId27"/>
    <p:sldId id="284" r:id="rId28"/>
    <p:sldId id="281" r:id="rId29"/>
    <p:sldId id="282" r:id="rId30"/>
    <p:sldId id="283"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98" autoAdjust="0"/>
  </p:normalViewPr>
  <p:slideViewPr>
    <p:cSldViewPr>
      <p:cViewPr>
        <p:scale>
          <a:sx n="44" d="100"/>
          <a:sy n="44" d="100"/>
        </p:scale>
        <p:origin x="-660" y="-54"/>
      </p:cViewPr>
      <p:guideLst>
        <p:guide orient="horz" pos="2160"/>
        <p:guide pos="2880"/>
      </p:guideLst>
    </p:cSldViewPr>
  </p:slideViewPr>
  <p:outlineViewPr>
    <p:cViewPr>
      <p:scale>
        <a:sx n="33" d="100"/>
        <a:sy n="33" d="100"/>
      </p:scale>
      <p:origin x="0" y="2273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1DF8A7-DD2E-41A1-8D78-6C0A2FE2AB09}" type="doc">
      <dgm:prSet loTypeId="urn:microsoft.com/office/officeart/2005/8/layout/chevron1" loCatId="process" qsTypeId="urn:microsoft.com/office/officeart/2005/8/quickstyle/simple1" qsCatId="simple" csTypeId="urn:microsoft.com/office/officeart/2005/8/colors/accent1_2" csCatId="accent1" phldr="1"/>
      <dgm:spPr/>
    </dgm:pt>
    <dgm:pt modelId="{A634D4DC-9C26-4D2C-BAB5-0986578736C7}">
      <dgm:prSet phldrT="[Text]" custT="1"/>
      <dgm:spPr/>
      <dgm:t>
        <a:bodyPr/>
        <a:lstStyle/>
        <a:p>
          <a:r>
            <a:rPr lang="en-US" sz="2400" b="1" dirty="0" smtClean="0">
              <a:solidFill>
                <a:schemeClr val="tx1"/>
              </a:solidFill>
            </a:rPr>
            <a:t>1925-1929</a:t>
          </a:r>
        </a:p>
        <a:p>
          <a:r>
            <a:rPr lang="en-US" sz="2400" b="1" dirty="0" smtClean="0">
              <a:solidFill>
                <a:schemeClr val="tx1"/>
              </a:solidFill>
            </a:rPr>
            <a:t>18%</a:t>
          </a:r>
          <a:endParaRPr lang="en-US" sz="2400" b="1" dirty="0">
            <a:solidFill>
              <a:schemeClr val="tx1"/>
            </a:solidFill>
          </a:endParaRPr>
        </a:p>
      </dgm:t>
    </dgm:pt>
    <dgm:pt modelId="{C007E209-E8AE-4EB9-9708-FFC57DCAC3FF}" type="parTrans" cxnId="{C4AF1E57-97E9-4282-BD12-368824A5E7EC}">
      <dgm:prSet/>
      <dgm:spPr/>
      <dgm:t>
        <a:bodyPr/>
        <a:lstStyle/>
        <a:p>
          <a:endParaRPr lang="en-US"/>
        </a:p>
      </dgm:t>
    </dgm:pt>
    <dgm:pt modelId="{50360F7D-D02C-43B8-B4F0-E8787CC994B1}" type="sibTrans" cxnId="{C4AF1E57-97E9-4282-BD12-368824A5E7EC}">
      <dgm:prSet/>
      <dgm:spPr/>
      <dgm:t>
        <a:bodyPr/>
        <a:lstStyle/>
        <a:p>
          <a:endParaRPr lang="en-US"/>
        </a:p>
      </dgm:t>
    </dgm:pt>
    <dgm:pt modelId="{ECE6F678-A5EE-4963-8079-43B5C1EA3ECE}">
      <dgm:prSet phldrT="[Text]" custT="1"/>
      <dgm:spPr/>
      <dgm:t>
        <a:bodyPr/>
        <a:lstStyle/>
        <a:p>
          <a:r>
            <a:rPr lang="en-US" sz="2400" b="1" dirty="0" smtClean="0">
              <a:solidFill>
                <a:schemeClr val="tx1"/>
              </a:solidFill>
            </a:rPr>
            <a:t>1950-1954</a:t>
          </a:r>
        </a:p>
        <a:p>
          <a:r>
            <a:rPr lang="en-US" sz="2400" b="1" dirty="0" smtClean="0">
              <a:solidFill>
                <a:schemeClr val="tx1"/>
              </a:solidFill>
            </a:rPr>
            <a:t>12%</a:t>
          </a:r>
          <a:endParaRPr lang="en-US" sz="2400" b="1" dirty="0">
            <a:solidFill>
              <a:schemeClr val="tx1"/>
            </a:solidFill>
          </a:endParaRPr>
        </a:p>
      </dgm:t>
    </dgm:pt>
    <dgm:pt modelId="{8B8C0293-F168-4F93-9CDE-E014FCC428CC}" type="parTrans" cxnId="{6E35A60E-F398-4220-BEBB-7A34B5BA4B17}">
      <dgm:prSet/>
      <dgm:spPr/>
      <dgm:t>
        <a:bodyPr/>
        <a:lstStyle/>
        <a:p>
          <a:endParaRPr lang="en-US"/>
        </a:p>
      </dgm:t>
    </dgm:pt>
    <dgm:pt modelId="{B1D56893-A0A0-49D5-B921-F71A625D8EF4}" type="sibTrans" cxnId="{6E35A60E-F398-4220-BEBB-7A34B5BA4B17}">
      <dgm:prSet/>
      <dgm:spPr/>
      <dgm:t>
        <a:bodyPr/>
        <a:lstStyle/>
        <a:p>
          <a:endParaRPr lang="en-US"/>
        </a:p>
      </dgm:t>
    </dgm:pt>
    <dgm:pt modelId="{AA578384-71C6-42B1-9E13-D2860F23AB0D}">
      <dgm:prSet phldrT="[Text]" custT="1"/>
      <dgm:spPr/>
      <dgm:t>
        <a:bodyPr/>
        <a:lstStyle/>
        <a:p>
          <a:r>
            <a:rPr lang="en-US" sz="2400" b="1" dirty="0" smtClean="0">
              <a:solidFill>
                <a:schemeClr val="tx1"/>
              </a:solidFill>
            </a:rPr>
            <a:t>2007</a:t>
          </a:r>
        </a:p>
        <a:p>
          <a:r>
            <a:rPr lang="en-US" sz="2400" b="1" dirty="0" smtClean="0">
              <a:solidFill>
                <a:schemeClr val="tx1"/>
              </a:solidFill>
            </a:rPr>
            <a:t>2%</a:t>
          </a:r>
          <a:endParaRPr lang="en-US" sz="2400" b="1" dirty="0">
            <a:solidFill>
              <a:schemeClr val="tx1"/>
            </a:solidFill>
          </a:endParaRPr>
        </a:p>
      </dgm:t>
    </dgm:pt>
    <dgm:pt modelId="{78F4D930-A012-4EA9-8982-2028A80FB495}" type="parTrans" cxnId="{5DEFEEA0-5E7D-4AF3-9BB4-4B9C7BC51EC4}">
      <dgm:prSet/>
      <dgm:spPr/>
      <dgm:t>
        <a:bodyPr/>
        <a:lstStyle/>
        <a:p>
          <a:endParaRPr lang="en-US"/>
        </a:p>
      </dgm:t>
    </dgm:pt>
    <dgm:pt modelId="{3AEC0ACD-DC27-470A-BAE4-9B5D9055235D}" type="sibTrans" cxnId="{5DEFEEA0-5E7D-4AF3-9BB4-4B9C7BC51EC4}">
      <dgm:prSet/>
      <dgm:spPr/>
      <dgm:t>
        <a:bodyPr/>
        <a:lstStyle/>
        <a:p>
          <a:endParaRPr lang="en-US"/>
        </a:p>
      </dgm:t>
    </dgm:pt>
    <dgm:pt modelId="{A6FB81A5-D6DF-48C6-8ACD-384E2896E3E7}" type="pres">
      <dgm:prSet presAssocID="{6F1DF8A7-DD2E-41A1-8D78-6C0A2FE2AB09}" presName="Name0" presStyleCnt="0">
        <dgm:presLayoutVars>
          <dgm:dir/>
          <dgm:animLvl val="lvl"/>
          <dgm:resizeHandles val="exact"/>
        </dgm:presLayoutVars>
      </dgm:prSet>
      <dgm:spPr/>
    </dgm:pt>
    <dgm:pt modelId="{F5BCE091-1018-4270-B0D9-C9FBC3767C88}" type="pres">
      <dgm:prSet presAssocID="{A634D4DC-9C26-4D2C-BAB5-0986578736C7}" presName="parTxOnly" presStyleLbl="node1" presStyleIdx="0" presStyleCnt="3">
        <dgm:presLayoutVars>
          <dgm:chMax val="0"/>
          <dgm:chPref val="0"/>
          <dgm:bulletEnabled val="1"/>
        </dgm:presLayoutVars>
      </dgm:prSet>
      <dgm:spPr/>
      <dgm:t>
        <a:bodyPr/>
        <a:lstStyle/>
        <a:p>
          <a:endParaRPr lang="en-US"/>
        </a:p>
      </dgm:t>
    </dgm:pt>
    <dgm:pt modelId="{05F85E05-6C83-445C-9AEA-5B4E67D38AEF}" type="pres">
      <dgm:prSet presAssocID="{50360F7D-D02C-43B8-B4F0-E8787CC994B1}" presName="parTxOnlySpace" presStyleCnt="0"/>
      <dgm:spPr/>
    </dgm:pt>
    <dgm:pt modelId="{0B085C4D-97CA-4802-A807-B5F1EF6F67EC}" type="pres">
      <dgm:prSet presAssocID="{ECE6F678-A5EE-4963-8079-43B5C1EA3ECE}" presName="parTxOnly" presStyleLbl="node1" presStyleIdx="1" presStyleCnt="3">
        <dgm:presLayoutVars>
          <dgm:chMax val="0"/>
          <dgm:chPref val="0"/>
          <dgm:bulletEnabled val="1"/>
        </dgm:presLayoutVars>
      </dgm:prSet>
      <dgm:spPr/>
      <dgm:t>
        <a:bodyPr/>
        <a:lstStyle/>
        <a:p>
          <a:endParaRPr lang="en-US"/>
        </a:p>
      </dgm:t>
    </dgm:pt>
    <dgm:pt modelId="{F0E43169-C79D-409D-AF2C-D75DD3329D68}" type="pres">
      <dgm:prSet presAssocID="{B1D56893-A0A0-49D5-B921-F71A625D8EF4}" presName="parTxOnlySpace" presStyleCnt="0"/>
      <dgm:spPr/>
    </dgm:pt>
    <dgm:pt modelId="{767433D2-0F63-4661-9E38-CD56C04895B5}" type="pres">
      <dgm:prSet presAssocID="{AA578384-71C6-42B1-9E13-D2860F23AB0D}" presName="parTxOnly" presStyleLbl="node1" presStyleIdx="2" presStyleCnt="3" custLinFactNeighborX="-7770" custLinFactNeighborY="-2531">
        <dgm:presLayoutVars>
          <dgm:chMax val="0"/>
          <dgm:chPref val="0"/>
          <dgm:bulletEnabled val="1"/>
        </dgm:presLayoutVars>
      </dgm:prSet>
      <dgm:spPr/>
      <dgm:t>
        <a:bodyPr/>
        <a:lstStyle/>
        <a:p>
          <a:endParaRPr lang="en-US"/>
        </a:p>
      </dgm:t>
    </dgm:pt>
  </dgm:ptLst>
  <dgm:cxnLst>
    <dgm:cxn modelId="{A50B1C6C-1B4D-4ADF-9B1E-20C9382EE703}" type="presOf" srcId="{ECE6F678-A5EE-4963-8079-43B5C1EA3ECE}" destId="{0B085C4D-97CA-4802-A807-B5F1EF6F67EC}" srcOrd="0" destOrd="0" presId="urn:microsoft.com/office/officeart/2005/8/layout/chevron1"/>
    <dgm:cxn modelId="{1D5EA7A6-E6C2-4180-96A5-CB96F472F6C9}" type="presOf" srcId="{6F1DF8A7-DD2E-41A1-8D78-6C0A2FE2AB09}" destId="{A6FB81A5-D6DF-48C6-8ACD-384E2896E3E7}" srcOrd="0" destOrd="0" presId="urn:microsoft.com/office/officeart/2005/8/layout/chevron1"/>
    <dgm:cxn modelId="{731473B3-77A2-489A-BDC7-0418012CBA3F}" type="presOf" srcId="{AA578384-71C6-42B1-9E13-D2860F23AB0D}" destId="{767433D2-0F63-4661-9E38-CD56C04895B5}" srcOrd="0" destOrd="0" presId="urn:microsoft.com/office/officeart/2005/8/layout/chevron1"/>
    <dgm:cxn modelId="{5DEFEEA0-5E7D-4AF3-9BB4-4B9C7BC51EC4}" srcId="{6F1DF8A7-DD2E-41A1-8D78-6C0A2FE2AB09}" destId="{AA578384-71C6-42B1-9E13-D2860F23AB0D}" srcOrd="2" destOrd="0" parTransId="{78F4D930-A012-4EA9-8982-2028A80FB495}" sibTransId="{3AEC0ACD-DC27-470A-BAE4-9B5D9055235D}"/>
    <dgm:cxn modelId="{C4AF1E57-97E9-4282-BD12-368824A5E7EC}" srcId="{6F1DF8A7-DD2E-41A1-8D78-6C0A2FE2AB09}" destId="{A634D4DC-9C26-4D2C-BAB5-0986578736C7}" srcOrd="0" destOrd="0" parTransId="{C007E209-E8AE-4EB9-9708-FFC57DCAC3FF}" sibTransId="{50360F7D-D02C-43B8-B4F0-E8787CC994B1}"/>
    <dgm:cxn modelId="{D810AC06-E6D8-4513-A1CF-875AAE57B224}" type="presOf" srcId="{A634D4DC-9C26-4D2C-BAB5-0986578736C7}" destId="{F5BCE091-1018-4270-B0D9-C9FBC3767C88}" srcOrd="0" destOrd="0" presId="urn:microsoft.com/office/officeart/2005/8/layout/chevron1"/>
    <dgm:cxn modelId="{6E35A60E-F398-4220-BEBB-7A34B5BA4B17}" srcId="{6F1DF8A7-DD2E-41A1-8D78-6C0A2FE2AB09}" destId="{ECE6F678-A5EE-4963-8079-43B5C1EA3ECE}" srcOrd="1" destOrd="0" parTransId="{8B8C0293-F168-4F93-9CDE-E014FCC428CC}" sibTransId="{B1D56893-A0A0-49D5-B921-F71A625D8EF4}"/>
    <dgm:cxn modelId="{A79317F0-8189-4C56-9F5F-7A96E9B3CFC5}" type="presParOf" srcId="{A6FB81A5-D6DF-48C6-8ACD-384E2896E3E7}" destId="{F5BCE091-1018-4270-B0D9-C9FBC3767C88}" srcOrd="0" destOrd="0" presId="urn:microsoft.com/office/officeart/2005/8/layout/chevron1"/>
    <dgm:cxn modelId="{53E28728-B191-4C67-8556-89762CD91D73}" type="presParOf" srcId="{A6FB81A5-D6DF-48C6-8ACD-384E2896E3E7}" destId="{05F85E05-6C83-445C-9AEA-5B4E67D38AEF}" srcOrd="1" destOrd="0" presId="urn:microsoft.com/office/officeart/2005/8/layout/chevron1"/>
    <dgm:cxn modelId="{739F1CE0-6F0C-48E4-82C6-641A93E04F51}" type="presParOf" srcId="{A6FB81A5-D6DF-48C6-8ACD-384E2896E3E7}" destId="{0B085C4D-97CA-4802-A807-B5F1EF6F67EC}" srcOrd="2" destOrd="0" presId="urn:microsoft.com/office/officeart/2005/8/layout/chevron1"/>
    <dgm:cxn modelId="{FBB35F83-E320-4BF5-8219-A5BD86132AE6}" type="presParOf" srcId="{A6FB81A5-D6DF-48C6-8ACD-384E2896E3E7}" destId="{F0E43169-C79D-409D-AF2C-D75DD3329D68}" srcOrd="3" destOrd="0" presId="urn:microsoft.com/office/officeart/2005/8/layout/chevron1"/>
    <dgm:cxn modelId="{1F671CA7-7DB4-44F2-A308-EEED7A8B7C59}" type="presParOf" srcId="{A6FB81A5-D6DF-48C6-8ACD-384E2896E3E7}" destId="{767433D2-0F63-4661-9E38-CD56C04895B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C210A09-F013-4C23-B3AB-663F6C747A42}" type="datetimeFigureOut">
              <a:rPr lang="en-US" smtClean="0"/>
              <a:t>9/24/2013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B9179BE-2E8C-4B9F-B1A1-7E3432809715}" type="slidenum">
              <a:rPr lang="en-US" smtClean="0"/>
              <a:t>‹#›</a:t>
            </a:fld>
            <a:endParaRPr lang="en-US" dirty="0"/>
          </a:p>
        </p:txBody>
      </p:sp>
    </p:spTree>
    <p:extLst>
      <p:ext uri="{BB962C8B-B14F-4D97-AF65-F5344CB8AC3E}">
        <p14:creationId xmlns:p14="http://schemas.microsoft.com/office/powerpoint/2010/main" val="23676761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F4F6A1-08FC-4B15-B78F-ED5CE3B53792}" type="datetimeFigureOut">
              <a:rPr lang="en-US" smtClean="0"/>
              <a:t>9/24/2013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0073F7-4CFC-419E-B782-1007E9BCF92F}" type="slidenum">
              <a:rPr lang="en-US" smtClean="0"/>
              <a:t>‹#›</a:t>
            </a:fld>
            <a:endParaRPr lang="en-US" dirty="0"/>
          </a:p>
        </p:txBody>
      </p:sp>
    </p:spTree>
    <p:extLst>
      <p:ext uri="{BB962C8B-B14F-4D97-AF65-F5344CB8AC3E}">
        <p14:creationId xmlns:p14="http://schemas.microsoft.com/office/powerpoint/2010/main" val="3217250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E0073F7-4CFC-419E-B782-1007E9BCF92F}" type="slidenum">
              <a:rPr lang="en-US" smtClean="0"/>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30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073F7-4CFC-419E-B782-1007E9BCF92F}" type="slidenum">
              <a:rPr lang="en-US" smtClean="0"/>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70C791-9B8E-44EE-A445-3F41344D9341}" type="datetimeFigureOut">
              <a:rPr lang="en-US" smtClean="0"/>
              <a:t>9/24/2013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FD5D2F-04B0-43D9-A798-9DAC231D84B8}"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FF0000"/>
            </a:gs>
            <a:gs pos="50000">
              <a:srgbClr val="FF0000"/>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70C791-9B8E-44EE-A445-3F41344D9341}" type="datetimeFigureOut">
              <a:rPr lang="en-US" smtClean="0"/>
              <a:t>9/24/2013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FD5D2F-04B0-43D9-A798-9DAC231D84B8}"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noAutofit/>
          </a:bodyPr>
          <a:lstStyle/>
          <a:p>
            <a:r>
              <a:rPr lang="en-US" sz="9600" dirty="0" smtClean="0">
                <a:solidFill>
                  <a:schemeClr val="bg1"/>
                </a:solidFill>
              </a:rPr>
              <a:t>Canada</a:t>
            </a:r>
            <a:endParaRPr lang="en-US" sz="9600" dirty="0">
              <a:solidFill>
                <a:schemeClr val="bg1"/>
              </a:solidFill>
            </a:endParaRPr>
          </a:p>
        </p:txBody>
      </p:sp>
      <p:sp>
        <p:nvSpPr>
          <p:cNvPr id="3" name="Subtitle 2"/>
          <p:cNvSpPr>
            <a:spLocks noGrp="1"/>
          </p:cNvSpPr>
          <p:nvPr>
            <p:ph type="subTitle" idx="1"/>
          </p:nvPr>
        </p:nvSpPr>
        <p:spPr>
          <a:xfrm>
            <a:off x="1447800" y="4724400"/>
            <a:ext cx="6400800" cy="1752600"/>
          </a:xfrm>
        </p:spPr>
        <p:txBody>
          <a:bodyPr/>
          <a:lstStyle/>
          <a:p>
            <a:r>
              <a:rPr lang="en-US" b="1" dirty="0" smtClean="0">
                <a:solidFill>
                  <a:schemeClr val="tx1"/>
                </a:solidFill>
              </a:rPr>
              <a:t>Pages 164 – 171</a:t>
            </a:r>
          </a:p>
          <a:p>
            <a:r>
              <a:rPr lang="en-US" b="1" dirty="0" smtClean="0">
                <a:solidFill>
                  <a:schemeClr val="tx1"/>
                </a:solidFill>
              </a:rPr>
              <a:t>And</a:t>
            </a:r>
          </a:p>
          <a:p>
            <a:r>
              <a:rPr lang="en-US" b="1" dirty="0" smtClean="0">
                <a:solidFill>
                  <a:schemeClr val="tx1"/>
                </a:solidFill>
              </a:rPr>
              <a:t>Pages 178 - 183</a:t>
            </a:r>
            <a:endParaRPr lang="en-US" b="1" dirty="0">
              <a:solidFill>
                <a:schemeClr val="tx1"/>
              </a:solidFill>
            </a:endParaRPr>
          </a:p>
        </p:txBody>
      </p:sp>
      <p:pic>
        <p:nvPicPr>
          <p:cNvPr id="13314" name="Picture 2" descr="http://www.apsva.us/cms/lib2/VA01000586/Centricity/Domain/1955/wwwmorgan/www.crockett/CanadaWorldMap.png"/>
          <p:cNvPicPr>
            <a:picLocks noChangeAspect="1" noChangeArrowheads="1"/>
          </p:cNvPicPr>
          <p:nvPr/>
        </p:nvPicPr>
        <p:blipFill>
          <a:blip r:embed="rId3" cstate="print"/>
          <a:srcRect/>
          <a:stretch>
            <a:fillRect/>
          </a:stretch>
        </p:blipFill>
        <p:spPr bwMode="auto">
          <a:xfrm>
            <a:off x="1600200" y="1905000"/>
            <a:ext cx="6238875" cy="274320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41148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457200" y="2667000"/>
            <a:ext cx="8229600" cy="3962400"/>
          </a:xfrm>
        </p:spPr>
        <p:txBody>
          <a:bodyPr>
            <a:normAutofit lnSpcReduction="10000"/>
          </a:bodyPr>
          <a:lstStyle/>
          <a:p>
            <a:r>
              <a:rPr lang="en-US" b="1" u="sng" dirty="0" smtClean="0"/>
              <a:t>Atlantic Provinces</a:t>
            </a:r>
          </a:p>
          <a:p>
            <a:pPr lvl="1"/>
            <a:r>
              <a:rPr lang="en-US" dirty="0" smtClean="0"/>
              <a:t>The Grand Banks is found in this region. The Grand Banks is one of the best fishing areas in the world. It is considered a mixing zone. This is because warm waters from the Gulf Stream and cold waters from the Labrador Current meet and mix here. This causes nutrients to be stirred up and the plankton eats the nutrients. Fish then come to the area to eat the plankton. </a:t>
            </a:r>
            <a:endParaRPr lang="en-US" dirty="0"/>
          </a:p>
        </p:txBody>
      </p:sp>
      <p:pic>
        <p:nvPicPr>
          <p:cNvPr id="35842" name="Picture 2" descr="http://upload.wikimedia.org/wikipedia/commons/thumb/d/db/Grand_Banks.png/300px-Grand_Banks.png"/>
          <p:cNvPicPr>
            <a:picLocks noChangeAspect="1" noChangeArrowheads="1"/>
          </p:cNvPicPr>
          <p:nvPr/>
        </p:nvPicPr>
        <p:blipFill>
          <a:blip r:embed="rId3" cstate="print"/>
          <a:srcRect/>
          <a:stretch>
            <a:fillRect/>
          </a:stretch>
        </p:blipFill>
        <p:spPr bwMode="auto">
          <a:xfrm>
            <a:off x="4876800" y="228600"/>
            <a:ext cx="3505200" cy="299110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381000"/>
            <a:ext cx="37338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0" y="304800"/>
            <a:ext cx="4876800" cy="6553200"/>
          </a:xfrm>
        </p:spPr>
        <p:txBody>
          <a:bodyPr>
            <a:normAutofit fontScale="92500" lnSpcReduction="10000"/>
          </a:bodyPr>
          <a:lstStyle/>
          <a:p>
            <a:r>
              <a:rPr lang="en-US" b="1" u="sng" dirty="0" smtClean="0"/>
              <a:t>St. Lawrence River Valley</a:t>
            </a:r>
          </a:p>
          <a:p>
            <a:pPr lvl="1"/>
            <a:r>
              <a:rPr lang="en-US" dirty="0" smtClean="0"/>
              <a:t>Most Populated Region which is located near the Great Lakes and Atlantic Ocean. </a:t>
            </a:r>
          </a:p>
          <a:p>
            <a:pPr lvl="1"/>
            <a:r>
              <a:rPr lang="en-US" dirty="0" smtClean="0"/>
              <a:t>St. Lawrence River is the longest and most important river in Canada.</a:t>
            </a:r>
          </a:p>
          <a:p>
            <a:pPr lvl="1"/>
            <a:r>
              <a:rPr lang="en-US" dirty="0" smtClean="0"/>
              <a:t> Continental, Cool Summer climate with hot and humid summers and very cold winters. </a:t>
            </a:r>
          </a:p>
          <a:p>
            <a:pPr lvl="1"/>
            <a:r>
              <a:rPr lang="en-US" dirty="0" smtClean="0"/>
              <a:t>The St. Lawrence River, like many rivers in Canada, is used to produce Hydroelectric Power. </a:t>
            </a:r>
          </a:p>
          <a:p>
            <a:pPr lvl="1"/>
            <a:endParaRPr lang="en-US" dirty="0"/>
          </a:p>
        </p:txBody>
      </p:sp>
      <p:pic>
        <p:nvPicPr>
          <p:cNvPr id="4" name="Picture 2" descr="http://www.mca.k12.nf.ca/landform/regions2.gif"/>
          <p:cNvPicPr>
            <a:picLocks noChangeAspect="1" noChangeArrowheads="1"/>
          </p:cNvPicPr>
          <p:nvPr/>
        </p:nvPicPr>
        <p:blipFill>
          <a:blip r:embed="rId3" cstate="print"/>
          <a:srcRect/>
          <a:stretch>
            <a:fillRect/>
          </a:stretch>
        </p:blipFill>
        <p:spPr bwMode="auto">
          <a:xfrm>
            <a:off x="5746411" y="1905000"/>
            <a:ext cx="3397589" cy="2847237"/>
          </a:xfrm>
          <a:prstGeom prst="rect">
            <a:avLst/>
          </a:prstGeom>
          <a:noFill/>
        </p:spPr>
      </p:pic>
      <p:pic>
        <p:nvPicPr>
          <p:cNvPr id="25602" name="Picture 2" descr="http://www.dec.ny.gov/images/administration_images/stlawaerial.jpg"/>
          <p:cNvPicPr>
            <a:picLocks noChangeAspect="1" noChangeArrowheads="1"/>
          </p:cNvPicPr>
          <p:nvPr/>
        </p:nvPicPr>
        <p:blipFill>
          <a:blip r:embed="rId4" cstate="print"/>
          <a:srcRect/>
          <a:stretch>
            <a:fillRect/>
          </a:stretch>
        </p:blipFill>
        <p:spPr bwMode="auto">
          <a:xfrm>
            <a:off x="4800600" y="4267200"/>
            <a:ext cx="2057400" cy="23522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19200"/>
            <a:ext cx="39624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0" y="3505200"/>
            <a:ext cx="9144000" cy="3352800"/>
          </a:xfrm>
        </p:spPr>
        <p:txBody>
          <a:bodyPr/>
          <a:lstStyle/>
          <a:p>
            <a:pPr marL="342900" lvl="1" indent="-342900">
              <a:buFont typeface="Arial" pitchFamily="34" charset="0"/>
              <a:buChar char="•"/>
            </a:pPr>
            <a:r>
              <a:rPr lang="en-US" b="1" u="sng" dirty="0" smtClean="0"/>
              <a:t>St. Lawrence River Valley</a:t>
            </a:r>
          </a:p>
          <a:p>
            <a:pPr marL="342900" lvl="1" indent="-342900">
              <a:buFont typeface="Arial" pitchFamily="34" charset="0"/>
              <a:buChar char="•"/>
            </a:pPr>
            <a:r>
              <a:rPr lang="en-US" dirty="0" smtClean="0"/>
              <a:t>St. Lawrence lowland is found on both sides of the river. </a:t>
            </a:r>
          </a:p>
          <a:p>
            <a:pPr marL="742950" lvl="2" indent="-342900"/>
            <a:r>
              <a:rPr lang="en-US" dirty="0" smtClean="0"/>
              <a:t>It is a good place for farming and industry. There is fertile soil here and it is near the river which is good for trade and transportation. </a:t>
            </a:r>
          </a:p>
          <a:p>
            <a:pPr marL="742950" lvl="2" indent="-342900"/>
            <a:r>
              <a:rPr lang="en-US" dirty="0" smtClean="0"/>
              <a:t>It is called Canada’s Heartland because most of Canada’s people, industries, cities, and farmland is found there. </a:t>
            </a:r>
          </a:p>
          <a:p>
            <a:pPr marL="742950" lvl="2" indent="-342900"/>
            <a:r>
              <a:rPr lang="en-US" dirty="0" smtClean="0"/>
              <a:t>The river connects inland Canada with the Atlantic Ocean. </a:t>
            </a:r>
          </a:p>
          <a:p>
            <a:endParaRPr lang="en-US" dirty="0"/>
          </a:p>
        </p:txBody>
      </p:sp>
      <p:pic>
        <p:nvPicPr>
          <p:cNvPr id="37890" name="Picture 2" descr="http://farm1.static.flickr.com/145/362256179_e1f749f30b.jpg"/>
          <p:cNvPicPr>
            <a:picLocks noChangeAspect="1" noChangeArrowheads="1"/>
          </p:cNvPicPr>
          <p:nvPr/>
        </p:nvPicPr>
        <p:blipFill>
          <a:blip r:embed="rId3" cstate="print"/>
          <a:srcRect/>
          <a:stretch>
            <a:fillRect/>
          </a:stretch>
        </p:blipFill>
        <p:spPr bwMode="auto">
          <a:xfrm>
            <a:off x="4305300" y="228601"/>
            <a:ext cx="4572000" cy="3429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609600"/>
            <a:ext cx="3962400" cy="6096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228600" y="152400"/>
            <a:ext cx="4343400" cy="6705600"/>
          </a:xfrm>
        </p:spPr>
        <p:txBody>
          <a:bodyPr>
            <a:normAutofit fontScale="92500"/>
          </a:bodyPr>
          <a:lstStyle/>
          <a:p>
            <a:r>
              <a:rPr lang="en-US" b="1" u="sng" dirty="0" smtClean="0"/>
              <a:t>Interior Plains </a:t>
            </a:r>
          </a:p>
          <a:p>
            <a:pPr lvl="1"/>
            <a:r>
              <a:rPr lang="en-US" dirty="0" smtClean="0"/>
              <a:t>These plains are a part of the Great Plains. </a:t>
            </a:r>
          </a:p>
          <a:p>
            <a:pPr lvl="1"/>
            <a:r>
              <a:rPr lang="en-US" dirty="0" smtClean="0"/>
              <a:t>Located between the Canadian Shield and Cordillera.</a:t>
            </a:r>
          </a:p>
          <a:p>
            <a:pPr lvl="1"/>
            <a:r>
              <a:rPr lang="en-US" dirty="0" smtClean="0"/>
              <a:t>Continental, Cool Summer climate with hot and humid summers and very cold winters. </a:t>
            </a:r>
          </a:p>
          <a:p>
            <a:pPr lvl="1"/>
            <a:r>
              <a:rPr lang="en-US" dirty="0" smtClean="0"/>
              <a:t>Fertile land that host small farms and ranches. </a:t>
            </a:r>
          </a:p>
          <a:p>
            <a:pPr lvl="1"/>
            <a:r>
              <a:rPr lang="en-US" dirty="0" smtClean="0"/>
              <a:t>Natural gas and coal are also found in this region. </a:t>
            </a:r>
            <a:endParaRPr lang="en-US" dirty="0"/>
          </a:p>
        </p:txBody>
      </p:sp>
      <p:pic>
        <p:nvPicPr>
          <p:cNvPr id="4" name="Picture 2" descr="http://www.mca.k12.nf.ca/landform/regions2.gif"/>
          <p:cNvPicPr>
            <a:picLocks noChangeAspect="1" noChangeArrowheads="1"/>
          </p:cNvPicPr>
          <p:nvPr/>
        </p:nvPicPr>
        <p:blipFill>
          <a:blip r:embed="rId3" cstate="print"/>
          <a:srcRect/>
          <a:stretch>
            <a:fillRect/>
          </a:stretch>
        </p:blipFill>
        <p:spPr bwMode="auto">
          <a:xfrm>
            <a:off x="5748966" y="1752600"/>
            <a:ext cx="3395034" cy="2845096"/>
          </a:xfrm>
          <a:prstGeom prst="rect">
            <a:avLst/>
          </a:prstGeom>
          <a:noFill/>
        </p:spPr>
      </p:pic>
      <p:pic>
        <p:nvPicPr>
          <p:cNvPr id="23554" name="Picture 2" descr="http://www.thecanadianencyclopedia.com/media/interior-plains-2608.jpg"/>
          <p:cNvPicPr>
            <a:picLocks noChangeAspect="1" noChangeArrowheads="1"/>
          </p:cNvPicPr>
          <p:nvPr/>
        </p:nvPicPr>
        <p:blipFill>
          <a:blip r:embed="rId4" cstate="print"/>
          <a:srcRect/>
          <a:stretch>
            <a:fillRect/>
          </a:stretch>
        </p:blipFill>
        <p:spPr bwMode="auto">
          <a:xfrm>
            <a:off x="4724400" y="4191000"/>
            <a:ext cx="3429000" cy="2288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4572000" cy="6324600"/>
          </a:xfrm>
        </p:spPr>
        <p:txBody>
          <a:bodyPr>
            <a:normAutofit fontScale="92500" lnSpcReduction="10000"/>
          </a:bodyPr>
          <a:lstStyle/>
          <a:p>
            <a:r>
              <a:rPr lang="en-US" b="1" u="sng" dirty="0" smtClean="0"/>
              <a:t>Canadian Cordillera </a:t>
            </a:r>
          </a:p>
          <a:p>
            <a:pPr lvl="1"/>
            <a:r>
              <a:rPr lang="en-US" dirty="0" smtClean="0"/>
              <a:t>Contains the northern part of the Rocky Mts. </a:t>
            </a:r>
          </a:p>
          <a:p>
            <a:pPr lvl="1"/>
            <a:r>
              <a:rPr lang="en-US" dirty="0" smtClean="0"/>
              <a:t>Near the Pacific Ocean</a:t>
            </a:r>
          </a:p>
          <a:p>
            <a:pPr lvl="1"/>
            <a:r>
              <a:rPr lang="en-US" dirty="0" smtClean="0"/>
              <a:t>Continental, Cool Summer climate with hot and humid summers and very cold winters. </a:t>
            </a:r>
          </a:p>
          <a:p>
            <a:pPr lvl="1"/>
            <a:r>
              <a:rPr lang="en-US" dirty="0" smtClean="0"/>
              <a:t>Also has the maritime climate and semiarid climate. Maritime is influenced by the weather coming off of the ocean. Semiarid climates have summer and winter but can experience drought. </a:t>
            </a:r>
            <a:endParaRPr lang="en-US" dirty="0"/>
          </a:p>
        </p:txBody>
      </p:sp>
      <p:sp>
        <p:nvSpPr>
          <p:cNvPr id="4" name="Title 1"/>
          <p:cNvSpPr>
            <a:spLocks noGrp="1"/>
          </p:cNvSpPr>
          <p:nvPr>
            <p:ph type="title"/>
          </p:nvPr>
        </p:nvSpPr>
        <p:spPr>
          <a:xfrm>
            <a:off x="4876800" y="457200"/>
            <a:ext cx="38862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pic>
        <p:nvPicPr>
          <p:cNvPr id="5" name="Picture 2" descr="http://www.mca.k12.nf.ca/landform/regions2.gif"/>
          <p:cNvPicPr>
            <a:picLocks noChangeAspect="1" noChangeArrowheads="1"/>
          </p:cNvPicPr>
          <p:nvPr/>
        </p:nvPicPr>
        <p:blipFill>
          <a:blip r:embed="rId3" cstate="print"/>
          <a:srcRect/>
          <a:stretch>
            <a:fillRect/>
          </a:stretch>
        </p:blipFill>
        <p:spPr bwMode="auto">
          <a:xfrm>
            <a:off x="5257800" y="2743200"/>
            <a:ext cx="3397589" cy="28472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495800"/>
            <a:ext cx="8229600" cy="2362200"/>
          </a:xfrm>
        </p:spPr>
        <p:txBody>
          <a:bodyPr>
            <a:normAutofit/>
          </a:bodyPr>
          <a:lstStyle/>
          <a:p>
            <a:r>
              <a:rPr lang="en-US" b="1" u="sng" dirty="0" smtClean="0"/>
              <a:t>Canadian Cordillera </a:t>
            </a:r>
          </a:p>
          <a:p>
            <a:pPr lvl="1"/>
            <a:r>
              <a:rPr lang="en-US" dirty="0" smtClean="0"/>
              <a:t>Cordillera means “mountain ranges” in Spanish. </a:t>
            </a:r>
          </a:p>
          <a:p>
            <a:pPr lvl="1"/>
            <a:r>
              <a:rPr lang="en-US" dirty="0" smtClean="0"/>
              <a:t>This area is known for great views, ski resorts, and it has a history in mining. </a:t>
            </a:r>
          </a:p>
          <a:p>
            <a:endParaRPr lang="en-US" dirty="0"/>
          </a:p>
        </p:txBody>
      </p:sp>
      <p:sp>
        <p:nvSpPr>
          <p:cNvPr id="4" name="Title 1"/>
          <p:cNvSpPr>
            <a:spLocks noGrp="1"/>
          </p:cNvSpPr>
          <p:nvPr>
            <p:ph type="title"/>
          </p:nvPr>
        </p:nvSpPr>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pic>
        <p:nvPicPr>
          <p:cNvPr id="39938" name="Picture 2" descr="http://css.blackgold.ca/regions/regionsofcanada/cordillera2_files/image007.jpg"/>
          <p:cNvPicPr>
            <a:picLocks noChangeAspect="1" noChangeArrowheads="1"/>
          </p:cNvPicPr>
          <p:nvPr/>
        </p:nvPicPr>
        <p:blipFill>
          <a:blip r:embed="rId3" cstate="print"/>
          <a:srcRect/>
          <a:stretch>
            <a:fillRect/>
          </a:stretch>
        </p:blipFill>
        <p:spPr bwMode="auto">
          <a:xfrm>
            <a:off x="304800" y="1523999"/>
            <a:ext cx="4038600" cy="2945277"/>
          </a:xfrm>
          <a:prstGeom prst="rect">
            <a:avLst/>
          </a:prstGeom>
          <a:noFill/>
        </p:spPr>
      </p:pic>
      <p:pic>
        <p:nvPicPr>
          <p:cNvPr id="39940" name="Picture 4" descr="http://www.trilliant-exploration.com/i/titles/clean-energy.jpg"/>
          <p:cNvPicPr>
            <a:picLocks noChangeAspect="1" noChangeArrowheads="1"/>
          </p:cNvPicPr>
          <p:nvPr/>
        </p:nvPicPr>
        <p:blipFill>
          <a:blip r:embed="rId4" cstate="print"/>
          <a:srcRect/>
          <a:stretch>
            <a:fillRect/>
          </a:stretch>
        </p:blipFill>
        <p:spPr bwMode="auto">
          <a:xfrm>
            <a:off x="4495800" y="1828800"/>
            <a:ext cx="4114800" cy="237264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36576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5638800" y="838200"/>
            <a:ext cx="3200400" cy="5486400"/>
          </a:xfrm>
        </p:spPr>
        <p:txBody>
          <a:bodyPr/>
          <a:lstStyle/>
          <a:p>
            <a:r>
              <a:rPr lang="en-US" dirty="0" smtClean="0"/>
              <a:t>After learning about all of the different regions, use this population density map to decide why the population is concentrated in certain areas. </a:t>
            </a:r>
            <a:endParaRPr lang="en-US" dirty="0"/>
          </a:p>
        </p:txBody>
      </p:sp>
      <p:pic>
        <p:nvPicPr>
          <p:cNvPr id="78850" name="Picture 2" descr="http://geocurrents.info/wp-content/uploads/2012/05/Canada-Population-Density-Map.jpg"/>
          <p:cNvPicPr>
            <a:picLocks noChangeAspect="1" noChangeArrowheads="1"/>
          </p:cNvPicPr>
          <p:nvPr/>
        </p:nvPicPr>
        <p:blipFill>
          <a:blip r:embed="rId3" cstate="print"/>
          <a:srcRect/>
          <a:stretch>
            <a:fillRect/>
          </a:stretch>
        </p:blipFill>
        <p:spPr bwMode="auto">
          <a:xfrm>
            <a:off x="228600" y="2209800"/>
            <a:ext cx="5410200" cy="398425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p:txBody>
          <a:bodyPr/>
          <a:lstStyle/>
          <a:p>
            <a:r>
              <a:rPr lang="en-US" dirty="0" smtClean="0"/>
              <a:t>Canada’s Economy –</a:t>
            </a:r>
          </a:p>
          <a:p>
            <a:pPr lvl="1"/>
            <a:r>
              <a:rPr lang="en-US" dirty="0" smtClean="0"/>
              <a:t>Changed from a dependence on natural resources to a service based economy. </a:t>
            </a:r>
          </a:p>
          <a:p>
            <a:pPr lvl="1"/>
            <a:r>
              <a:rPr lang="en-US" dirty="0" smtClean="0"/>
              <a:t>Industries were using many natural resources so the government put out regulations to decrease the use of the resources. </a:t>
            </a:r>
          </a:p>
          <a:p>
            <a:pPr lvl="1"/>
            <a:r>
              <a:rPr lang="en-US" dirty="0" smtClean="0"/>
              <a:t>Agriculture and Fishing Industries have decreased</a:t>
            </a:r>
          </a:p>
          <a:p>
            <a:pPr lvl="1"/>
            <a:endParaRPr lang="en-US" dirty="0"/>
          </a:p>
        </p:txBody>
      </p:sp>
      <p:graphicFrame>
        <p:nvGraphicFramePr>
          <p:cNvPr id="4" name="Diagram 3"/>
          <p:cNvGraphicFramePr/>
          <p:nvPr/>
        </p:nvGraphicFramePr>
        <p:xfrm>
          <a:off x="838200" y="4572000"/>
          <a:ext cx="7620000" cy="2819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0" y="1600200"/>
            <a:ext cx="8686800" cy="5105400"/>
          </a:xfrm>
        </p:spPr>
        <p:txBody>
          <a:bodyPr>
            <a:normAutofit fontScale="92500" lnSpcReduction="10000"/>
          </a:bodyPr>
          <a:lstStyle/>
          <a:p>
            <a:r>
              <a:rPr lang="en-US" dirty="0" smtClean="0"/>
              <a:t>Canada’s Environment</a:t>
            </a:r>
          </a:p>
          <a:p>
            <a:pPr lvl="1"/>
            <a:r>
              <a:rPr lang="en-US" dirty="0" smtClean="0"/>
              <a:t>Natural Resources and the environment have been threatened. </a:t>
            </a:r>
          </a:p>
          <a:p>
            <a:pPr lvl="1"/>
            <a:r>
              <a:rPr lang="en-US" dirty="0" smtClean="0"/>
              <a:t>Air Pollution is a major issue. The USA works with Canada to reduce Air Pollution. </a:t>
            </a:r>
          </a:p>
          <a:p>
            <a:pPr lvl="2"/>
            <a:r>
              <a:rPr lang="en-US" dirty="0" smtClean="0"/>
              <a:t>1990’S – Air Quality Agreement to reduce acid rain</a:t>
            </a:r>
          </a:p>
          <a:p>
            <a:pPr lvl="2"/>
            <a:r>
              <a:rPr lang="en-US" dirty="0" smtClean="0"/>
              <a:t>2003 – Border Quality Strategy to reduce smog near US Canada border. </a:t>
            </a:r>
          </a:p>
          <a:p>
            <a:pPr lvl="1"/>
            <a:r>
              <a:rPr lang="en-US" dirty="0" smtClean="0">
                <a:solidFill>
                  <a:prstClr val="black"/>
                </a:solidFill>
              </a:rPr>
              <a:t>In 1997 Canada enacted the Climate Change Plan that contained guidelines to reduce global warming.</a:t>
            </a:r>
          </a:p>
          <a:p>
            <a:pPr lvl="1"/>
            <a:r>
              <a:rPr lang="en-US" dirty="0" smtClean="0">
                <a:solidFill>
                  <a:prstClr val="black"/>
                </a:solidFill>
              </a:rPr>
              <a:t>The Arctic however is still fragile and threatened by things such as gas and oil spills.</a:t>
            </a:r>
            <a:endParaRPr lang="en-US" dirty="0">
              <a:solidFill>
                <a:prstClr val="black"/>
              </a:solidFill>
            </a:endParaRPr>
          </a:p>
          <a:p>
            <a:pPr lvl="2">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a:xfrm>
            <a:off x="457200" y="1600200"/>
            <a:ext cx="5334000" cy="5257800"/>
          </a:xfrm>
        </p:spPr>
        <p:txBody>
          <a:bodyPr/>
          <a:lstStyle/>
          <a:p>
            <a:r>
              <a:rPr lang="en-US" dirty="0" smtClean="0"/>
              <a:t>Canada’s Government</a:t>
            </a:r>
          </a:p>
          <a:p>
            <a:pPr lvl="1"/>
            <a:r>
              <a:rPr lang="en-US" dirty="0" smtClean="0"/>
              <a:t>The United States and Canada have many similarities; however, history, culture, and politics are different. </a:t>
            </a:r>
          </a:p>
          <a:p>
            <a:pPr lvl="1"/>
            <a:r>
              <a:rPr lang="en-US" dirty="0" smtClean="0"/>
              <a:t>The United States experienced a fast break with Great Britain, while Canada had a long, slow separation. </a:t>
            </a:r>
            <a:endParaRPr lang="en-US" dirty="0"/>
          </a:p>
        </p:txBody>
      </p:sp>
      <p:pic>
        <p:nvPicPr>
          <p:cNvPr id="72706" name="Picture 2" descr="http://www.crossed-flag-pins.com/Friendship-Pins/Great-Britain/Flag-Pins-Great-Britain-Canada.jpg"/>
          <p:cNvPicPr>
            <a:picLocks noChangeAspect="1" noChangeArrowheads="1"/>
          </p:cNvPicPr>
          <p:nvPr/>
        </p:nvPicPr>
        <p:blipFill>
          <a:blip r:embed="rId3" cstate="print"/>
          <a:srcRect/>
          <a:stretch>
            <a:fillRect/>
          </a:stretch>
        </p:blipFill>
        <p:spPr bwMode="auto">
          <a:xfrm rot="1150336">
            <a:off x="5793884" y="1955103"/>
            <a:ext cx="3035538" cy="24284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p:spPr>
        <p:txBody>
          <a:bodyPr/>
          <a:lstStyle/>
          <a:p>
            <a:r>
              <a:rPr lang="en-US" b="1" u="sng" dirty="0" smtClean="0"/>
              <a:t>Vocabulary</a:t>
            </a:r>
            <a:endParaRPr lang="en-US" b="1" u="sng" dirty="0"/>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US" dirty="0" smtClean="0"/>
              <a:t>Cultural Mosaic – When people from different areas keep their cultural identity. </a:t>
            </a:r>
          </a:p>
          <a:p>
            <a:pPr>
              <a:buNone/>
            </a:pPr>
            <a:endParaRPr lang="en-US" dirty="0" smtClean="0"/>
          </a:p>
          <a:p>
            <a:r>
              <a:rPr lang="en-US" dirty="0" smtClean="0"/>
              <a:t>Constitutional Monarchy – Government in which the power of the king or queen is limited by the constitution. </a:t>
            </a:r>
          </a:p>
          <a:p>
            <a:pPr>
              <a:buNone/>
            </a:pPr>
            <a:endParaRPr lang="en-US" dirty="0" smtClean="0"/>
          </a:p>
          <a:p>
            <a:r>
              <a:rPr lang="en-US" dirty="0" smtClean="0"/>
              <a:t>Plural Society – A society in which people are encouraged to maintain their distinctive cultural, ethnic, and racial identities. </a:t>
            </a:r>
            <a:endParaRPr lang="en-US" dirty="0"/>
          </a:p>
        </p:txBody>
      </p:sp>
      <p:pic>
        <p:nvPicPr>
          <p:cNvPr id="44034" name="Picture 2" descr="http://www.eikongraphia.com/wordpress/wp-content/National%20Canadian%20Flag.jpg"/>
          <p:cNvPicPr>
            <a:picLocks noChangeAspect="1" noChangeArrowheads="1"/>
          </p:cNvPicPr>
          <p:nvPr/>
        </p:nvPicPr>
        <p:blipFill>
          <a:blip r:embed="rId3" cstate="print"/>
          <a:srcRect/>
          <a:stretch>
            <a:fillRect/>
          </a:stretch>
        </p:blipFill>
        <p:spPr bwMode="auto">
          <a:xfrm>
            <a:off x="5029200" y="304800"/>
            <a:ext cx="2508250" cy="1252211"/>
          </a:xfrm>
          <a:prstGeom prst="rect">
            <a:avLst/>
          </a:prstGeom>
          <a:noFill/>
          <a:ln w="1905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10000"/>
          </a:bodyPr>
          <a:lstStyle/>
          <a:p>
            <a:r>
              <a:rPr lang="en-US" dirty="0" smtClean="0"/>
              <a:t>The British created Canada in 1867.</a:t>
            </a:r>
          </a:p>
          <a:p>
            <a:r>
              <a:rPr lang="en-US" dirty="0" smtClean="0"/>
              <a:t>In 1982 Canada passed a constitution. It is called the Charter of Rights and Freedoms. (Similar to the US Bill of Rights)</a:t>
            </a:r>
          </a:p>
          <a:p>
            <a:r>
              <a:rPr lang="en-US" dirty="0" smtClean="0"/>
              <a:t>Canada has a Constitutional Monarchy. They have three branches of government which is similar to the United States. </a:t>
            </a:r>
          </a:p>
          <a:p>
            <a:r>
              <a:rPr lang="en-US" dirty="0" smtClean="0"/>
              <a:t>The Queen’s role is ceremonial. Her representative the Governor General alternates between a French and English Canadian. (They must be bilingual though.)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pic>
        <p:nvPicPr>
          <p:cNvPr id="68610" name="Picture 2" descr="http://policymonitor.ca/wp-content/uploads/2012/02/Cnd-Parliament.jpg"/>
          <p:cNvPicPr>
            <a:picLocks noChangeAspect="1" noChangeArrowheads="1"/>
          </p:cNvPicPr>
          <p:nvPr/>
        </p:nvPicPr>
        <p:blipFill>
          <a:blip r:embed="rId3" cstate="print"/>
          <a:srcRect/>
          <a:stretch>
            <a:fillRect/>
          </a:stretch>
        </p:blipFill>
        <p:spPr bwMode="auto">
          <a:xfrm>
            <a:off x="152400" y="4114800"/>
            <a:ext cx="2530428" cy="1695451"/>
          </a:xfrm>
          <a:prstGeom prst="rect">
            <a:avLst/>
          </a:prstGeom>
          <a:noFill/>
        </p:spPr>
      </p:pic>
      <p:pic>
        <p:nvPicPr>
          <p:cNvPr id="68612" name="Picture 4" descr="http://en.minghui.org/emh/article_images/2012-5-3-cmh-canada-513-20th-01.jpg"/>
          <p:cNvPicPr>
            <a:picLocks noChangeAspect="1" noChangeArrowheads="1"/>
          </p:cNvPicPr>
          <p:nvPr/>
        </p:nvPicPr>
        <p:blipFill>
          <a:blip r:embed="rId4" cstate="print"/>
          <a:srcRect/>
          <a:stretch>
            <a:fillRect/>
          </a:stretch>
        </p:blipFill>
        <p:spPr bwMode="auto">
          <a:xfrm>
            <a:off x="3124200" y="4114800"/>
            <a:ext cx="1600200" cy="1885314"/>
          </a:xfrm>
          <a:prstGeom prst="rect">
            <a:avLst/>
          </a:prstGeom>
          <a:noFill/>
        </p:spPr>
      </p:pic>
      <p:pic>
        <p:nvPicPr>
          <p:cNvPr id="68614" name="Picture 6" descr="http://www.yorku.ca/yfile/photos/20070321/govrnor-general.jpg"/>
          <p:cNvPicPr>
            <a:picLocks noChangeAspect="1" noChangeArrowheads="1"/>
          </p:cNvPicPr>
          <p:nvPr/>
        </p:nvPicPr>
        <p:blipFill>
          <a:blip r:embed="rId5" cstate="print"/>
          <a:srcRect/>
          <a:stretch>
            <a:fillRect/>
          </a:stretch>
        </p:blipFill>
        <p:spPr bwMode="auto">
          <a:xfrm>
            <a:off x="4876800" y="4114800"/>
            <a:ext cx="1573306" cy="1828800"/>
          </a:xfrm>
          <a:prstGeom prst="rect">
            <a:avLst/>
          </a:prstGeom>
          <a:noFill/>
        </p:spPr>
      </p:pic>
      <p:pic>
        <p:nvPicPr>
          <p:cNvPr id="68616" name="Picture 8" descr="http://t3.gstatic.com/images?q=tbn:ANd9GcSLkGsfMrjo2i1_lzek1EVMPI36_OnuAY6sCpUoBL2UnZ9x5SS9"/>
          <p:cNvPicPr>
            <a:picLocks noChangeAspect="1" noChangeArrowheads="1"/>
          </p:cNvPicPr>
          <p:nvPr/>
        </p:nvPicPr>
        <p:blipFill>
          <a:blip r:embed="rId6" cstate="print"/>
          <a:srcRect/>
          <a:stretch>
            <a:fillRect/>
          </a:stretch>
        </p:blipFill>
        <p:spPr bwMode="auto">
          <a:xfrm>
            <a:off x="6705600" y="4191000"/>
            <a:ext cx="2162175" cy="1619545"/>
          </a:xfrm>
          <a:prstGeom prst="rect">
            <a:avLst/>
          </a:prstGeom>
          <a:noFill/>
        </p:spPr>
      </p:pic>
      <p:pic>
        <p:nvPicPr>
          <p:cNvPr id="68618" name="Picture 10" descr="http://angelsdospeak.files.wordpress.com/2011/04/queen-elisabeth-2.jpg"/>
          <p:cNvPicPr>
            <a:picLocks noChangeAspect="1" noChangeArrowheads="1"/>
          </p:cNvPicPr>
          <p:nvPr/>
        </p:nvPicPr>
        <p:blipFill>
          <a:blip r:embed="rId7" cstate="print"/>
          <a:srcRect/>
          <a:stretch>
            <a:fillRect/>
          </a:stretch>
        </p:blipFill>
        <p:spPr bwMode="auto">
          <a:xfrm>
            <a:off x="4876800" y="1600200"/>
            <a:ext cx="1248387" cy="1728788"/>
          </a:xfrm>
          <a:prstGeom prst="rect">
            <a:avLst/>
          </a:prstGeom>
          <a:noFill/>
        </p:spPr>
      </p:pic>
      <p:sp>
        <p:nvSpPr>
          <p:cNvPr id="9" name="Down Arrow 8"/>
          <p:cNvSpPr/>
          <p:nvPr/>
        </p:nvSpPr>
        <p:spPr>
          <a:xfrm>
            <a:off x="5334000" y="3352800"/>
            <a:ext cx="381000" cy="762000"/>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Left Brace 10"/>
          <p:cNvSpPr/>
          <p:nvPr/>
        </p:nvSpPr>
        <p:spPr>
          <a:xfrm rot="5400000">
            <a:off x="7467600" y="5029200"/>
            <a:ext cx="609600" cy="2286000"/>
          </a:xfrm>
          <a:prstGeom prst="leftBrace">
            <a:avLst/>
          </a:prstGeom>
          <a:noFill/>
          <a:ln w="1016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 name="Left Brace 11"/>
          <p:cNvSpPr/>
          <p:nvPr/>
        </p:nvSpPr>
        <p:spPr>
          <a:xfrm rot="5400000">
            <a:off x="1143000" y="5105400"/>
            <a:ext cx="609600" cy="2286000"/>
          </a:xfrm>
          <a:prstGeom prst="leftBrace">
            <a:avLst/>
          </a:prstGeom>
          <a:noFill/>
          <a:ln w="1016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4" name="Straight Connector 13"/>
          <p:cNvCxnSpPr/>
          <p:nvPr/>
        </p:nvCxnSpPr>
        <p:spPr>
          <a:xfrm>
            <a:off x="2895600" y="1600200"/>
            <a:ext cx="0" cy="4419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Down Arrow 9"/>
          <p:cNvSpPr/>
          <p:nvPr/>
        </p:nvSpPr>
        <p:spPr>
          <a:xfrm rot="16200000">
            <a:off x="2743200" y="4572000"/>
            <a:ext cx="381000" cy="762000"/>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p:cNvCxnSpPr/>
          <p:nvPr/>
        </p:nvCxnSpPr>
        <p:spPr>
          <a:xfrm>
            <a:off x="6553200" y="1600200"/>
            <a:ext cx="0" cy="4419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124200" y="1524000"/>
            <a:ext cx="1601015" cy="523220"/>
          </a:xfrm>
          <a:prstGeom prst="rect">
            <a:avLst/>
          </a:prstGeom>
          <a:noFill/>
        </p:spPr>
        <p:txBody>
          <a:bodyPr wrap="non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Executive</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7" name="Rectangle 16"/>
          <p:cNvSpPr/>
          <p:nvPr/>
        </p:nvSpPr>
        <p:spPr>
          <a:xfrm>
            <a:off x="-70754" y="1600200"/>
            <a:ext cx="1742529" cy="523220"/>
          </a:xfrm>
          <a:prstGeom prst="rect">
            <a:avLst/>
          </a:prstGeom>
          <a:noFill/>
        </p:spPr>
        <p:txBody>
          <a:bodyPr wrap="non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Legislative</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8" name="Rectangle 17"/>
          <p:cNvSpPr/>
          <p:nvPr/>
        </p:nvSpPr>
        <p:spPr>
          <a:xfrm>
            <a:off x="7702934" y="1600200"/>
            <a:ext cx="1281120" cy="523220"/>
          </a:xfrm>
          <a:prstGeom prst="rect">
            <a:avLst/>
          </a:prstGeom>
          <a:noFill/>
        </p:spPr>
        <p:txBody>
          <a:bodyPr wrap="non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Judicial</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9" name="TextBox 18"/>
          <p:cNvSpPr txBox="1"/>
          <p:nvPr/>
        </p:nvSpPr>
        <p:spPr>
          <a:xfrm>
            <a:off x="762000" y="5867400"/>
            <a:ext cx="1295400" cy="369332"/>
          </a:xfrm>
          <a:prstGeom prst="rect">
            <a:avLst/>
          </a:prstGeom>
          <a:noFill/>
        </p:spPr>
        <p:txBody>
          <a:bodyPr wrap="square" rtlCol="0">
            <a:spAutoFit/>
          </a:bodyPr>
          <a:lstStyle/>
          <a:p>
            <a:pPr algn="ctr"/>
            <a:r>
              <a:rPr lang="en-US" b="1" dirty="0" smtClean="0"/>
              <a:t>Parliament</a:t>
            </a:r>
            <a:endParaRPr lang="en-US" b="1" dirty="0"/>
          </a:p>
        </p:txBody>
      </p:sp>
      <p:sp>
        <p:nvSpPr>
          <p:cNvPr id="20" name="Rectangle 19"/>
          <p:cNvSpPr/>
          <p:nvPr/>
        </p:nvSpPr>
        <p:spPr>
          <a:xfrm>
            <a:off x="0" y="6488668"/>
            <a:ext cx="3200588" cy="369332"/>
          </a:xfrm>
          <a:prstGeom prst="rect">
            <a:avLst/>
          </a:prstGeom>
        </p:spPr>
        <p:txBody>
          <a:bodyPr wrap="square">
            <a:spAutoFit/>
          </a:bodyPr>
          <a:lstStyle/>
          <a:p>
            <a:r>
              <a:rPr lang="en-US" b="1" dirty="0" smtClean="0"/>
              <a:t>House of Commons     Senate</a:t>
            </a:r>
            <a:endParaRPr lang="en-US" b="1" dirty="0"/>
          </a:p>
        </p:txBody>
      </p:sp>
      <p:sp>
        <p:nvSpPr>
          <p:cNvPr id="21" name="Rectangle 20"/>
          <p:cNvSpPr/>
          <p:nvPr/>
        </p:nvSpPr>
        <p:spPr>
          <a:xfrm>
            <a:off x="0" y="2438400"/>
            <a:ext cx="2743200" cy="1477328"/>
          </a:xfrm>
          <a:prstGeom prst="rect">
            <a:avLst/>
          </a:prstGeom>
        </p:spPr>
        <p:txBody>
          <a:bodyPr wrap="square">
            <a:spAutoFit/>
          </a:bodyPr>
          <a:lstStyle/>
          <a:p>
            <a:pPr algn="ctr">
              <a:buFont typeface="Arial" pitchFamily="34" charset="0"/>
              <a:buChar char="•"/>
            </a:pPr>
            <a:r>
              <a:rPr lang="en-US" b="1" dirty="0" smtClean="0"/>
              <a:t>Creates and Passes Laws</a:t>
            </a:r>
          </a:p>
          <a:p>
            <a:pPr algn="ctr"/>
            <a:endParaRPr lang="en-US" b="1" dirty="0" smtClean="0"/>
          </a:p>
          <a:p>
            <a:pPr algn="ctr"/>
            <a:r>
              <a:rPr lang="en-US" b="1" dirty="0" smtClean="0"/>
              <a:t>* Leader of the Majority Party becomes the Prime Minister</a:t>
            </a:r>
            <a:endParaRPr lang="en-US" b="1" dirty="0"/>
          </a:p>
        </p:txBody>
      </p:sp>
      <p:sp>
        <p:nvSpPr>
          <p:cNvPr id="22" name="Rectangle 21"/>
          <p:cNvSpPr/>
          <p:nvPr/>
        </p:nvSpPr>
        <p:spPr>
          <a:xfrm>
            <a:off x="3124200" y="5943600"/>
            <a:ext cx="1687065" cy="646331"/>
          </a:xfrm>
          <a:prstGeom prst="rect">
            <a:avLst/>
          </a:prstGeom>
        </p:spPr>
        <p:txBody>
          <a:bodyPr wrap="none">
            <a:spAutoFit/>
          </a:bodyPr>
          <a:lstStyle/>
          <a:p>
            <a:pPr algn="ctr"/>
            <a:r>
              <a:rPr lang="en-US" b="1" dirty="0" smtClean="0"/>
              <a:t>Prime Minister</a:t>
            </a:r>
          </a:p>
          <a:p>
            <a:pPr algn="ctr"/>
            <a:r>
              <a:rPr lang="en-US" b="1" dirty="0" smtClean="0"/>
              <a:t>Stephen Harper</a:t>
            </a:r>
            <a:endParaRPr lang="en-US" b="1" dirty="0"/>
          </a:p>
        </p:txBody>
      </p:sp>
      <p:sp>
        <p:nvSpPr>
          <p:cNvPr id="23" name="Rectangle 22"/>
          <p:cNvSpPr/>
          <p:nvPr/>
        </p:nvSpPr>
        <p:spPr>
          <a:xfrm>
            <a:off x="4724400" y="3276600"/>
            <a:ext cx="1741439" cy="369332"/>
          </a:xfrm>
          <a:prstGeom prst="rect">
            <a:avLst/>
          </a:prstGeom>
        </p:spPr>
        <p:txBody>
          <a:bodyPr wrap="none">
            <a:spAutoFit/>
          </a:bodyPr>
          <a:lstStyle/>
          <a:p>
            <a:pPr algn="ctr"/>
            <a:r>
              <a:rPr lang="en-US" b="1" dirty="0" smtClean="0"/>
              <a:t>Queen Elizabeth</a:t>
            </a:r>
            <a:endParaRPr lang="en-US" b="1" dirty="0"/>
          </a:p>
        </p:txBody>
      </p:sp>
      <p:sp>
        <p:nvSpPr>
          <p:cNvPr id="24" name="Rectangle 23"/>
          <p:cNvSpPr/>
          <p:nvPr/>
        </p:nvSpPr>
        <p:spPr>
          <a:xfrm>
            <a:off x="4800600" y="5943600"/>
            <a:ext cx="1888787" cy="646331"/>
          </a:xfrm>
          <a:prstGeom prst="rect">
            <a:avLst/>
          </a:prstGeom>
        </p:spPr>
        <p:txBody>
          <a:bodyPr wrap="none">
            <a:spAutoFit/>
          </a:bodyPr>
          <a:lstStyle/>
          <a:p>
            <a:pPr algn="ctr"/>
            <a:r>
              <a:rPr lang="en-US" b="1" dirty="0" smtClean="0"/>
              <a:t>Governor General</a:t>
            </a:r>
          </a:p>
          <a:p>
            <a:pPr algn="ctr"/>
            <a:endParaRPr lang="en-US" b="1" dirty="0"/>
          </a:p>
        </p:txBody>
      </p:sp>
      <p:sp>
        <p:nvSpPr>
          <p:cNvPr id="25" name="Rectangle 24"/>
          <p:cNvSpPr/>
          <p:nvPr/>
        </p:nvSpPr>
        <p:spPr>
          <a:xfrm>
            <a:off x="4953000" y="6248400"/>
            <a:ext cx="1601721" cy="369332"/>
          </a:xfrm>
          <a:prstGeom prst="rect">
            <a:avLst/>
          </a:prstGeom>
        </p:spPr>
        <p:txBody>
          <a:bodyPr wrap="none">
            <a:spAutoFit/>
          </a:bodyPr>
          <a:lstStyle/>
          <a:p>
            <a:r>
              <a:rPr lang="en-US" b="1" dirty="0"/>
              <a:t>Michaëlle Jean</a:t>
            </a:r>
          </a:p>
        </p:txBody>
      </p:sp>
      <p:sp>
        <p:nvSpPr>
          <p:cNvPr id="26" name="Rectangle 25"/>
          <p:cNvSpPr/>
          <p:nvPr/>
        </p:nvSpPr>
        <p:spPr>
          <a:xfrm>
            <a:off x="7315200" y="5791200"/>
            <a:ext cx="1022460" cy="369332"/>
          </a:xfrm>
          <a:prstGeom prst="rect">
            <a:avLst/>
          </a:prstGeom>
        </p:spPr>
        <p:txBody>
          <a:bodyPr wrap="none">
            <a:spAutoFit/>
          </a:bodyPr>
          <a:lstStyle/>
          <a:p>
            <a:pPr algn="ctr"/>
            <a:r>
              <a:rPr lang="en-US" b="1" dirty="0" smtClean="0"/>
              <a:t>Judiciary</a:t>
            </a:r>
            <a:endParaRPr lang="en-US" b="1" dirty="0"/>
          </a:p>
        </p:txBody>
      </p:sp>
      <p:sp>
        <p:nvSpPr>
          <p:cNvPr id="27" name="Rectangle 26"/>
          <p:cNvSpPr/>
          <p:nvPr/>
        </p:nvSpPr>
        <p:spPr>
          <a:xfrm>
            <a:off x="6080148" y="6488668"/>
            <a:ext cx="3113546" cy="369332"/>
          </a:xfrm>
          <a:prstGeom prst="rect">
            <a:avLst/>
          </a:prstGeom>
        </p:spPr>
        <p:txBody>
          <a:bodyPr wrap="none">
            <a:spAutoFit/>
          </a:bodyPr>
          <a:lstStyle/>
          <a:p>
            <a:pPr algn="ctr"/>
            <a:r>
              <a:rPr lang="en-US" b="1" dirty="0" smtClean="0"/>
              <a:t>Supreme Court /Federal Court</a:t>
            </a:r>
            <a:endParaRPr lang="en-US" b="1" dirty="0"/>
          </a:p>
        </p:txBody>
      </p:sp>
      <p:sp>
        <p:nvSpPr>
          <p:cNvPr id="28" name="Rectangle 27"/>
          <p:cNvSpPr/>
          <p:nvPr/>
        </p:nvSpPr>
        <p:spPr>
          <a:xfrm>
            <a:off x="6705600" y="2438400"/>
            <a:ext cx="2438400" cy="1200329"/>
          </a:xfrm>
          <a:prstGeom prst="rect">
            <a:avLst/>
          </a:prstGeom>
        </p:spPr>
        <p:txBody>
          <a:bodyPr wrap="square">
            <a:spAutoFit/>
          </a:bodyPr>
          <a:lstStyle/>
          <a:p>
            <a:pPr algn="ctr">
              <a:buFont typeface="Arial" pitchFamily="34" charset="0"/>
              <a:buChar char="•"/>
            </a:pPr>
            <a:r>
              <a:rPr lang="en-US" b="1" dirty="0" smtClean="0"/>
              <a:t>Applies and Interprets the laws of the Canadian Constitution</a:t>
            </a:r>
          </a:p>
          <a:p>
            <a:pPr algn="ctr"/>
            <a:endParaRPr lang="en-US" b="1" dirty="0" smtClean="0"/>
          </a:p>
        </p:txBody>
      </p:sp>
      <p:sp>
        <p:nvSpPr>
          <p:cNvPr id="29" name="Rectangle 28"/>
          <p:cNvSpPr/>
          <p:nvPr/>
        </p:nvSpPr>
        <p:spPr>
          <a:xfrm>
            <a:off x="2971800" y="2057401"/>
            <a:ext cx="1828800" cy="2031325"/>
          </a:xfrm>
          <a:prstGeom prst="rect">
            <a:avLst/>
          </a:prstGeom>
        </p:spPr>
        <p:txBody>
          <a:bodyPr wrap="square">
            <a:spAutoFit/>
          </a:bodyPr>
          <a:lstStyle/>
          <a:p>
            <a:pPr algn="ctr">
              <a:buFont typeface="Arial" pitchFamily="34" charset="0"/>
              <a:buChar char="•"/>
            </a:pPr>
            <a:r>
              <a:rPr lang="en-US" b="1" dirty="0" smtClean="0"/>
              <a:t>The King and Queen and their representative the Governor General have limited duties. </a:t>
            </a:r>
          </a:p>
          <a:p>
            <a:pPr algn="ctr"/>
            <a:endParaRPr lang="en-US" b="1"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a:xfrm>
            <a:off x="381000" y="1447800"/>
            <a:ext cx="8229600" cy="2819400"/>
          </a:xfrm>
        </p:spPr>
        <p:txBody>
          <a:bodyPr>
            <a:normAutofit fontScale="92500" lnSpcReduction="10000"/>
          </a:bodyPr>
          <a:lstStyle/>
          <a:p>
            <a:r>
              <a:rPr lang="en-US" dirty="0" smtClean="0"/>
              <a:t>The three branches of the government are a little different from the US because there are no divisions between the executive and legislative branches. </a:t>
            </a:r>
          </a:p>
          <a:p>
            <a:r>
              <a:rPr lang="en-US" dirty="0" smtClean="0"/>
              <a:t>Canada’s government’s goal is to work to preserve the diversity of their cultures. </a:t>
            </a:r>
            <a:endParaRPr lang="en-US" dirty="0"/>
          </a:p>
        </p:txBody>
      </p:sp>
      <p:pic>
        <p:nvPicPr>
          <p:cNvPr id="66564" name="Picture 4" descr="http://www.allamericanflagandpennant.com/fotw/fotw_images/canadian_province.jpg"/>
          <p:cNvPicPr>
            <a:picLocks noChangeAspect="1" noChangeArrowheads="1"/>
          </p:cNvPicPr>
          <p:nvPr/>
        </p:nvPicPr>
        <p:blipFill>
          <a:blip r:embed="rId3" cstate="print"/>
          <a:srcRect/>
          <a:stretch>
            <a:fillRect/>
          </a:stretch>
        </p:blipFill>
        <p:spPr bwMode="auto">
          <a:xfrm>
            <a:off x="1524001" y="4137601"/>
            <a:ext cx="6019800" cy="27203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6564"/>
                                        </p:tgtEl>
                                        <p:attrNameLst>
                                          <p:attrName>style.visibility</p:attrName>
                                        </p:attrNameLst>
                                      </p:cBhvr>
                                      <p:to>
                                        <p:strVal val="visible"/>
                                      </p:to>
                                    </p:set>
                                    <p:animEffect transition="in" filter="fade">
                                      <p:cBhvr>
                                        <p:cTn id="21" dur="1000"/>
                                        <p:tgtEl>
                                          <p:spTgt spid="66564"/>
                                        </p:tgtEl>
                                      </p:cBhvr>
                                    </p:animEffect>
                                    <p:anim calcmode="lin" valueType="num">
                                      <p:cBhvr>
                                        <p:cTn id="22" dur="1000" fill="hold"/>
                                        <p:tgtEl>
                                          <p:spTgt spid="66564"/>
                                        </p:tgtEl>
                                        <p:attrNameLst>
                                          <p:attrName>ppt_x</p:attrName>
                                        </p:attrNameLst>
                                      </p:cBhvr>
                                      <p:tavLst>
                                        <p:tav tm="0">
                                          <p:val>
                                            <p:strVal val="#ppt_x"/>
                                          </p:val>
                                        </p:tav>
                                        <p:tav tm="100000">
                                          <p:val>
                                            <p:strVal val="#ppt_x"/>
                                          </p:val>
                                        </p:tav>
                                      </p:tavLst>
                                    </p:anim>
                                    <p:anim calcmode="lin" valueType="num">
                                      <p:cBhvr>
                                        <p:cTn id="23" dur="1000" fill="hold"/>
                                        <p:tgtEl>
                                          <p:spTgt spid="665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a:xfrm>
            <a:off x="0" y="1371601"/>
            <a:ext cx="9144000" cy="3733800"/>
          </a:xfrm>
        </p:spPr>
        <p:txBody>
          <a:bodyPr>
            <a:normAutofit fontScale="92500" lnSpcReduction="10000"/>
          </a:bodyPr>
          <a:lstStyle/>
          <a:p>
            <a:r>
              <a:rPr lang="en-US" dirty="0" smtClean="0"/>
              <a:t>Canada has good healthcare, laws to improve the environment, modern transportation, and a high standard of living. </a:t>
            </a:r>
          </a:p>
          <a:p>
            <a:pPr lvl="1"/>
            <a:r>
              <a:rPr lang="en-US" dirty="0" smtClean="0"/>
              <a:t>#1 in the percentage of college graduates in its total population. </a:t>
            </a:r>
          </a:p>
          <a:p>
            <a:pPr lvl="1"/>
            <a:r>
              <a:rPr lang="en-US" dirty="0" smtClean="0"/>
              <a:t>#2 in Internet Users</a:t>
            </a:r>
          </a:p>
          <a:p>
            <a:pPr lvl="1"/>
            <a:r>
              <a:rPr lang="en-US" dirty="0" smtClean="0"/>
              <a:t>99% Literacy Rate</a:t>
            </a:r>
          </a:p>
          <a:p>
            <a:pPr lvl="1"/>
            <a:r>
              <a:rPr lang="en-US" dirty="0" smtClean="0"/>
              <a:t>Unemployment is low</a:t>
            </a:r>
          </a:p>
          <a:p>
            <a:pPr lvl="1">
              <a:buNone/>
            </a:pPr>
            <a:endParaRPr lang="en-US" dirty="0"/>
          </a:p>
        </p:txBody>
      </p:sp>
      <p:pic>
        <p:nvPicPr>
          <p:cNvPr id="64514" name="Picture 2" descr="http://i.huffpost.com/gen/448025/US-CANADA-GDP.jpg"/>
          <p:cNvPicPr>
            <a:picLocks noChangeAspect="1" noChangeArrowheads="1"/>
          </p:cNvPicPr>
          <p:nvPr/>
        </p:nvPicPr>
        <p:blipFill>
          <a:blip r:embed="rId3" cstate="print"/>
          <a:srcRect/>
          <a:stretch>
            <a:fillRect/>
          </a:stretch>
        </p:blipFill>
        <p:spPr bwMode="auto">
          <a:xfrm>
            <a:off x="3956904" y="3200400"/>
            <a:ext cx="5071422" cy="33407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4514"/>
                                        </p:tgtEl>
                                        <p:attrNameLst>
                                          <p:attrName>style.visibility</p:attrName>
                                        </p:attrNameLst>
                                      </p:cBhvr>
                                      <p:to>
                                        <p:strVal val="visible"/>
                                      </p:to>
                                    </p:set>
                                    <p:animEffect transition="in" filter="fade">
                                      <p:cBhvr>
                                        <p:cTn id="36" dur="1000"/>
                                        <p:tgtEl>
                                          <p:spTgt spid="64514"/>
                                        </p:tgtEl>
                                      </p:cBhvr>
                                    </p:animEffect>
                                    <p:anim calcmode="lin" valueType="num">
                                      <p:cBhvr>
                                        <p:cTn id="37" dur="1000" fill="hold"/>
                                        <p:tgtEl>
                                          <p:spTgt spid="64514"/>
                                        </p:tgtEl>
                                        <p:attrNameLst>
                                          <p:attrName>ppt_x</p:attrName>
                                        </p:attrNameLst>
                                      </p:cBhvr>
                                      <p:tavLst>
                                        <p:tav tm="0">
                                          <p:val>
                                            <p:strVal val="#ppt_x"/>
                                          </p:val>
                                        </p:tav>
                                        <p:tav tm="100000">
                                          <p:val>
                                            <p:strVal val="#ppt_x"/>
                                          </p:val>
                                        </p:tav>
                                      </p:tavLst>
                                    </p:anim>
                                    <p:anim calcmode="lin" valueType="num">
                                      <p:cBhvr>
                                        <p:cTn id="38" dur="1000" fill="hold"/>
                                        <p:tgtEl>
                                          <p:spTgt spid="645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p:txBody>
          <a:bodyPr/>
          <a:lstStyle/>
          <a:p>
            <a:r>
              <a:rPr lang="en-US" dirty="0" smtClean="0"/>
              <a:t>Canada and Trade</a:t>
            </a:r>
          </a:p>
          <a:p>
            <a:pPr lvl="1"/>
            <a:r>
              <a:rPr lang="en-US" dirty="0" smtClean="0"/>
              <a:t>NAFTA (North American Free Trade Agreement) allows more than 1 billion dollars of trade to go between Canada and the US per day. </a:t>
            </a:r>
          </a:p>
          <a:p>
            <a:pPr lvl="1"/>
            <a:r>
              <a:rPr lang="en-US" dirty="0" smtClean="0"/>
              <a:t>WTO (World Trade Organization) also helps to increase their trade. </a:t>
            </a:r>
            <a:endParaRPr lang="en-US" dirty="0"/>
          </a:p>
        </p:txBody>
      </p:sp>
      <p:pic>
        <p:nvPicPr>
          <p:cNvPr id="62466" name="Picture 2" descr="http://www.solarnavigator.net/venture_capital/venture_capital_images/WTO_world_trade_organization_map_members.jpg"/>
          <p:cNvPicPr>
            <a:picLocks noChangeAspect="1" noChangeArrowheads="1"/>
          </p:cNvPicPr>
          <p:nvPr/>
        </p:nvPicPr>
        <p:blipFill>
          <a:blip r:embed="rId3" cstate="print"/>
          <a:srcRect/>
          <a:stretch>
            <a:fillRect/>
          </a:stretch>
        </p:blipFill>
        <p:spPr bwMode="auto">
          <a:xfrm>
            <a:off x="4202318" y="4372948"/>
            <a:ext cx="4713082" cy="2180251"/>
          </a:xfrm>
          <a:prstGeom prst="rect">
            <a:avLst/>
          </a:prstGeom>
          <a:noFill/>
        </p:spPr>
      </p:pic>
      <p:pic>
        <p:nvPicPr>
          <p:cNvPr id="62468" name="Picture 4" descr="http://www.globalvoices.org.au/wp-content/uploads/WTO-logo-1.png"/>
          <p:cNvPicPr>
            <a:picLocks noChangeAspect="1" noChangeArrowheads="1"/>
          </p:cNvPicPr>
          <p:nvPr/>
        </p:nvPicPr>
        <p:blipFill>
          <a:blip r:embed="rId4" cstate="print"/>
          <a:srcRect/>
          <a:stretch>
            <a:fillRect/>
          </a:stretch>
        </p:blipFill>
        <p:spPr bwMode="auto">
          <a:xfrm>
            <a:off x="1600200" y="4800600"/>
            <a:ext cx="1905000" cy="16154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2466"/>
                                        </p:tgtEl>
                                        <p:attrNameLst>
                                          <p:attrName>style.visibility</p:attrName>
                                        </p:attrNameLst>
                                      </p:cBhvr>
                                      <p:to>
                                        <p:strVal val="visible"/>
                                      </p:to>
                                    </p:set>
                                    <p:animEffect transition="in" filter="fade">
                                      <p:cBhvr>
                                        <p:cTn id="21" dur="1000"/>
                                        <p:tgtEl>
                                          <p:spTgt spid="62466"/>
                                        </p:tgtEl>
                                      </p:cBhvr>
                                    </p:animEffect>
                                    <p:anim calcmode="lin" valueType="num">
                                      <p:cBhvr>
                                        <p:cTn id="22" dur="1000" fill="hold"/>
                                        <p:tgtEl>
                                          <p:spTgt spid="62466"/>
                                        </p:tgtEl>
                                        <p:attrNameLst>
                                          <p:attrName>ppt_x</p:attrName>
                                        </p:attrNameLst>
                                      </p:cBhvr>
                                      <p:tavLst>
                                        <p:tav tm="0">
                                          <p:val>
                                            <p:strVal val="#ppt_x"/>
                                          </p:val>
                                        </p:tav>
                                        <p:tav tm="100000">
                                          <p:val>
                                            <p:strVal val="#ppt_x"/>
                                          </p:val>
                                        </p:tav>
                                      </p:tavLst>
                                    </p:anim>
                                    <p:anim calcmode="lin" valueType="num">
                                      <p:cBhvr>
                                        <p:cTn id="23" dur="1000" fill="hold"/>
                                        <p:tgtEl>
                                          <p:spTgt spid="6246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2468"/>
                                        </p:tgtEl>
                                        <p:attrNameLst>
                                          <p:attrName>style.visibility</p:attrName>
                                        </p:attrNameLst>
                                      </p:cBhvr>
                                      <p:to>
                                        <p:strVal val="visible"/>
                                      </p:to>
                                    </p:set>
                                    <p:animEffect transition="in" filter="fade">
                                      <p:cBhvr>
                                        <p:cTn id="26" dur="1000"/>
                                        <p:tgtEl>
                                          <p:spTgt spid="62468"/>
                                        </p:tgtEl>
                                      </p:cBhvr>
                                    </p:animEffect>
                                    <p:anim calcmode="lin" valueType="num">
                                      <p:cBhvr>
                                        <p:cTn id="27" dur="1000" fill="hold"/>
                                        <p:tgtEl>
                                          <p:spTgt spid="62468"/>
                                        </p:tgtEl>
                                        <p:attrNameLst>
                                          <p:attrName>ppt_x</p:attrName>
                                        </p:attrNameLst>
                                      </p:cBhvr>
                                      <p:tavLst>
                                        <p:tav tm="0">
                                          <p:val>
                                            <p:strVal val="#ppt_x"/>
                                          </p:val>
                                        </p:tav>
                                        <p:tav tm="100000">
                                          <p:val>
                                            <p:strVal val="#ppt_x"/>
                                          </p:val>
                                        </p:tav>
                                      </p:tavLst>
                                    </p:anim>
                                    <p:anim calcmode="lin" valueType="num">
                                      <p:cBhvr>
                                        <p:cTn id="28" dur="1000" fill="hold"/>
                                        <p:tgtEl>
                                          <p:spTgt spid="62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p:txBody>
          <a:bodyPr/>
          <a:lstStyle/>
          <a:p>
            <a:r>
              <a:rPr lang="en-US" dirty="0" smtClean="0"/>
              <a:t>Canada is a peacekeeping country. </a:t>
            </a:r>
          </a:p>
          <a:p>
            <a:r>
              <a:rPr lang="en-US" dirty="0" smtClean="0"/>
              <a:t>They work with the United Nations on almost every peacekeeping mission the UN has gone on since 1956.</a:t>
            </a:r>
            <a:endParaRPr lang="en-US" dirty="0"/>
          </a:p>
        </p:txBody>
      </p:sp>
      <p:pic>
        <p:nvPicPr>
          <p:cNvPr id="60418" name="Picture 2" descr="http://www.un.org/events/peacekeeping60/photos2/dest4/images/31429%20-%20First%20Phase%20Digital%20-%2009_08_2004%20-%2012_07_58_jpg.jpg"/>
          <p:cNvPicPr>
            <a:picLocks noChangeAspect="1" noChangeArrowheads="1"/>
          </p:cNvPicPr>
          <p:nvPr/>
        </p:nvPicPr>
        <p:blipFill>
          <a:blip r:embed="rId3" cstate="print"/>
          <a:srcRect/>
          <a:stretch>
            <a:fillRect/>
          </a:stretch>
        </p:blipFill>
        <p:spPr bwMode="auto">
          <a:xfrm>
            <a:off x="4800600" y="3352800"/>
            <a:ext cx="3810000" cy="2667000"/>
          </a:xfrm>
          <a:prstGeom prst="rect">
            <a:avLst/>
          </a:prstGeom>
          <a:noFill/>
        </p:spPr>
      </p:pic>
      <p:pic>
        <p:nvPicPr>
          <p:cNvPr id="60422" name="Picture 6" descr="http://www.straight.com/files/images/wide/Peacekeeping%20UNSMIH.jpg"/>
          <p:cNvPicPr>
            <a:picLocks noChangeAspect="1" noChangeArrowheads="1"/>
          </p:cNvPicPr>
          <p:nvPr/>
        </p:nvPicPr>
        <p:blipFill>
          <a:blip r:embed="rId4" cstate="print"/>
          <a:srcRect/>
          <a:stretch>
            <a:fillRect/>
          </a:stretch>
        </p:blipFill>
        <p:spPr bwMode="auto">
          <a:xfrm>
            <a:off x="228600" y="3733800"/>
            <a:ext cx="2895600" cy="2030495"/>
          </a:xfrm>
          <a:prstGeom prst="rect">
            <a:avLst/>
          </a:prstGeom>
          <a:noFill/>
        </p:spPr>
      </p:pic>
      <p:pic>
        <p:nvPicPr>
          <p:cNvPr id="60420" name="Picture 4" descr="http://www.unac.org/en/link_learn/monitoring/images/cdnpeacekprs.jpg"/>
          <p:cNvPicPr>
            <a:picLocks noChangeAspect="1" noChangeArrowheads="1"/>
          </p:cNvPicPr>
          <p:nvPr/>
        </p:nvPicPr>
        <p:blipFill>
          <a:blip r:embed="rId5" cstate="print"/>
          <a:srcRect/>
          <a:stretch>
            <a:fillRect/>
          </a:stretch>
        </p:blipFill>
        <p:spPr bwMode="auto">
          <a:xfrm>
            <a:off x="2895600" y="4667250"/>
            <a:ext cx="2628900" cy="1971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0422"/>
                                        </p:tgtEl>
                                        <p:attrNameLst>
                                          <p:attrName>style.visibility</p:attrName>
                                        </p:attrNameLst>
                                      </p:cBhvr>
                                      <p:to>
                                        <p:strVal val="visible"/>
                                      </p:to>
                                    </p:set>
                                    <p:animEffect transition="in" filter="fade">
                                      <p:cBhvr>
                                        <p:cTn id="21" dur="1000"/>
                                        <p:tgtEl>
                                          <p:spTgt spid="60422"/>
                                        </p:tgtEl>
                                      </p:cBhvr>
                                    </p:animEffect>
                                    <p:anim calcmode="lin" valueType="num">
                                      <p:cBhvr>
                                        <p:cTn id="22" dur="1000" fill="hold"/>
                                        <p:tgtEl>
                                          <p:spTgt spid="60422"/>
                                        </p:tgtEl>
                                        <p:attrNameLst>
                                          <p:attrName>ppt_x</p:attrName>
                                        </p:attrNameLst>
                                      </p:cBhvr>
                                      <p:tavLst>
                                        <p:tav tm="0">
                                          <p:val>
                                            <p:strVal val="#ppt_x"/>
                                          </p:val>
                                        </p:tav>
                                        <p:tav tm="100000">
                                          <p:val>
                                            <p:strVal val="#ppt_x"/>
                                          </p:val>
                                        </p:tav>
                                      </p:tavLst>
                                    </p:anim>
                                    <p:anim calcmode="lin" valueType="num">
                                      <p:cBhvr>
                                        <p:cTn id="23" dur="1000" fill="hold"/>
                                        <p:tgtEl>
                                          <p:spTgt spid="6042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0420"/>
                                        </p:tgtEl>
                                        <p:attrNameLst>
                                          <p:attrName>style.visibility</p:attrName>
                                        </p:attrNameLst>
                                      </p:cBhvr>
                                      <p:to>
                                        <p:strVal val="visible"/>
                                      </p:to>
                                    </p:set>
                                    <p:animEffect transition="in" filter="fade">
                                      <p:cBhvr>
                                        <p:cTn id="26" dur="1000"/>
                                        <p:tgtEl>
                                          <p:spTgt spid="60420"/>
                                        </p:tgtEl>
                                      </p:cBhvr>
                                    </p:animEffect>
                                    <p:anim calcmode="lin" valueType="num">
                                      <p:cBhvr>
                                        <p:cTn id="27" dur="1000" fill="hold"/>
                                        <p:tgtEl>
                                          <p:spTgt spid="60420"/>
                                        </p:tgtEl>
                                        <p:attrNameLst>
                                          <p:attrName>ppt_x</p:attrName>
                                        </p:attrNameLst>
                                      </p:cBhvr>
                                      <p:tavLst>
                                        <p:tav tm="0">
                                          <p:val>
                                            <p:strVal val="#ppt_x"/>
                                          </p:val>
                                        </p:tav>
                                        <p:tav tm="100000">
                                          <p:val>
                                            <p:strVal val="#ppt_x"/>
                                          </p:val>
                                        </p:tav>
                                      </p:tavLst>
                                    </p:anim>
                                    <p:anim calcmode="lin" valueType="num">
                                      <p:cBhvr>
                                        <p:cTn id="28" dur="1000" fill="hold"/>
                                        <p:tgtEl>
                                          <p:spTgt spid="6042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0418"/>
                                        </p:tgtEl>
                                        <p:attrNameLst>
                                          <p:attrName>style.visibility</p:attrName>
                                        </p:attrNameLst>
                                      </p:cBhvr>
                                      <p:to>
                                        <p:strVal val="visible"/>
                                      </p:to>
                                    </p:set>
                                    <p:animEffect transition="in" filter="fade">
                                      <p:cBhvr>
                                        <p:cTn id="31" dur="1000"/>
                                        <p:tgtEl>
                                          <p:spTgt spid="60418"/>
                                        </p:tgtEl>
                                      </p:cBhvr>
                                    </p:animEffect>
                                    <p:anim calcmode="lin" valueType="num">
                                      <p:cBhvr>
                                        <p:cTn id="32" dur="1000" fill="hold"/>
                                        <p:tgtEl>
                                          <p:spTgt spid="60418"/>
                                        </p:tgtEl>
                                        <p:attrNameLst>
                                          <p:attrName>ppt_x</p:attrName>
                                        </p:attrNameLst>
                                      </p:cBhvr>
                                      <p:tavLst>
                                        <p:tav tm="0">
                                          <p:val>
                                            <p:strVal val="#ppt_x"/>
                                          </p:val>
                                        </p:tav>
                                        <p:tav tm="100000">
                                          <p:val>
                                            <p:strVal val="#ppt_x"/>
                                          </p:val>
                                        </p:tav>
                                      </p:tavLst>
                                    </p:anim>
                                    <p:anim calcmode="lin" valueType="num">
                                      <p:cBhvr>
                                        <p:cTn id="33" dur="1000" fill="hold"/>
                                        <p:tgtEl>
                                          <p:spTgt spid="604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80" name="Picture 12" descr="http://www.polanie.ca/Krakusy2a.jpg"/>
          <p:cNvPicPr>
            <a:picLocks noChangeAspect="1" noChangeArrowheads="1"/>
          </p:cNvPicPr>
          <p:nvPr/>
        </p:nvPicPr>
        <p:blipFill>
          <a:blip r:embed="rId3" cstate="print"/>
          <a:srcRect/>
          <a:stretch>
            <a:fillRect/>
          </a:stretch>
        </p:blipFill>
        <p:spPr bwMode="auto">
          <a:xfrm>
            <a:off x="2743200" y="4267200"/>
            <a:ext cx="2952750" cy="2360774"/>
          </a:xfrm>
          <a:prstGeom prst="rect">
            <a:avLst/>
          </a:prstGeom>
          <a:noFill/>
        </p:spPr>
      </p:pic>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p:txBody>
          <a:bodyPr/>
          <a:lstStyle/>
          <a:p>
            <a:r>
              <a:rPr lang="en-US" dirty="0" smtClean="0"/>
              <a:t>Canada’s Culture</a:t>
            </a:r>
          </a:p>
          <a:p>
            <a:pPr lvl="1"/>
            <a:r>
              <a:rPr lang="en-US" dirty="0" smtClean="0"/>
              <a:t>The population is a mix of Indigenous people, descendants of early settlers who were from England and France, and immigrants from other countries. </a:t>
            </a:r>
          </a:p>
        </p:txBody>
      </p:sp>
      <p:pic>
        <p:nvPicPr>
          <p:cNvPr id="58372" name="Picture 4" descr="http://t3.gstatic.com/images?q=tbn:ANd9GcTCgf10tcGiWASFZ-8AKst4mW59XaVQOTInlb1j0yVx706O5rNo"/>
          <p:cNvPicPr>
            <a:picLocks noChangeAspect="1" noChangeArrowheads="1"/>
          </p:cNvPicPr>
          <p:nvPr/>
        </p:nvPicPr>
        <p:blipFill>
          <a:blip r:embed="rId4" cstate="print"/>
          <a:srcRect/>
          <a:stretch>
            <a:fillRect/>
          </a:stretch>
        </p:blipFill>
        <p:spPr bwMode="auto">
          <a:xfrm>
            <a:off x="152399" y="3962400"/>
            <a:ext cx="2990531" cy="1905000"/>
          </a:xfrm>
          <a:prstGeom prst="rect">
            <a:avLst/>
          </a:prstGeom>
          <a:noFill/>
        </p:spPr>
      </p:pic>
      <p:sp>
        <p:nvSpPr>
          <p:cNvPr id="58374" name="AutoShape 6" descr="data:image/jpeg;base64,/9j/4AAQSkZJRgABAQAAAQABAAD/2wCEAAkGBhQSERUUExQWFRUVFxgVFxgYFRgYGBoXGhUYGBocFxgYHCcgFxojHBgXHy8gIycpLCwsFh4xNTAqNSYrLCkBCQoKDgwOGg8PGikfHyQpKS0pLCosLCkpKSksKSwsLCksKSkpKSksKSkpKSwpKSksLCwsLCksKSwpLCwsKSwpKf/AABEIAOEA4QMBIgACEQEDEQH/xAAbAAACAgMBAAAAAAAAAAAAAAAEBQMGAAIHAf/EAEAQAAECAwUFBgMGBQMFAQAAAAECEQADIQQFEjFBBlFhcYETIpGhsfAywdEUI0JS4fEHFWJykjOCshYkY6LCQ//EABoBAAIDAQEAAAAAAAAAAAAAAAIDAQQFAAb/xAAuEQACAgEEAQMCBgEFAAAAAAAAAQIRAwQSITFBEyJRMmEFFFJxgZEzFSOhsdH/2gAMAwEAAhEDEQA/AKnjj0LgJM+JEzYphhJmwnttuclqn4RQP55RPabYQWBAGRdvpABluCp6fh4kln46wxIgGsoxFRapzLOwfIbvnDWw2BUxQSlLklkp4/Mx5dV3KUyUpJJLADPh6x17ZPZNNlTiUxmqFTongPmdY69zpBuoK2QbKbCS5IC5oC5mbZpTy3njF3s8oDdEMoE5QQmnv6w5KitKTfLJS0YmTwbxjEndG6ZRNHiaAI5qWqML8vZiFFs0IL7xl45QcZAr79YgRIQ7YU5voHPKOokHttrlyUFaz9Tqw4xyHaG+UpUualI76yw0fVqV6RYNr74M5ZI+AHs5QGRr3l8XI8AIoO1czD2Ms6JUol8ypZI5UitL/cdeDW/L+hg9TyxbbL2mTPiWW3AsPARHYrumTnKRzJLCBFrh/dE8fZThzxF/H6NHZH6cbiVsMPVntbI7PsyXdUxCWrR1fSkWrZ64pXajESqoqltNx1ccjCKxWsA0o1cia8q5xZLqtaEpxBIJGlAKbsT+GYq1Iq+pOT7NWWghFfJ0aRc8hOFSQrShOIF3ZgQX8RTrEN521MpbYSCACClSiMiKvx9TFVtW2Kg2QDZFIUrTI6t4jpQSw372004mJABD0L5FhkDlUb9MotPItm4yXiansHCb3WlXcUe8d4KTQtnqa0iW0zkHE8tLuyiM6FwM+IiGxSEzJmjg0IIB65vXeDG97XNOlsUtNS4VmETANzHurHEEHKmkJ3RyLngJxnjfHJUdp7qBSCkJLkEOGc1aubVI5nw5/e0pSiFYcKiSkhg2MEY1PxKuWlAIvNovMIWZKnCFUdVChTuH3B6HnC68ruxGWrIByVauVIQSdGY1fcYjE3jltf8AAc6nHciilLc8iI0mK9tDC8bqMtWmEhx5O+7MHrAE/wA4u2VmjwKjZ4hBiREQQbRkY8ZHHUPAqNjOYPTrBa7JC28g1IUkGaCTiqajMv8ACPryg+ySsTBIqcy1fDSF6JpLA6ZbqfSOg7AbPYliYvJACgNHOT7y1fCGNeAbrktuyGyybNLC1h5qsz+Ubhu4xY0pflGSQ4b20SqYCDquhLbbtm6Mi9BHkpJJrTpGiVYvfrE8uWBBIgJDARgm+XH6PGiGjcr/AG9mJIMClHOnX9IQbW28WeQWKsSzgT3jzURXQeoh9NnBKSVFgKkmgA1eOW7X35280qBOADBLH9L95Q/uPkBCskqiXtDg9XIr6QmtNsClggBk0HACEu2Pe7NQByIfRmH1g1EzdG96WYGzpJLnGqnBQDaf0xVhJx5N/VYozx7booyzBl0XuZBIKcSTXi/XMQYvZ8lihyk8C+UDWi5yFBOFTEag55PTIP6w9yhNUzz/AKc8bvyWKybQWcnvChahQcvAj9oY2S/bIruqQQ4NUpSwGpUmpUmu4sNWrFVs9xLBGF8noFhSS4IA1G8EpfMQ7u/ZyapkpGIO4LpSwS9R8RDFy6CziuHKFrFjXkb6+auAq3oSzp76QXBSEKoBXugYgQ+lKcwTLis4EwEhyQXo245sMTsDxD7oCXcaksV5aA5uKOhQBOmjas+UeJXMlklC6jJRJyJPxBQqkmlWyyBDk/T9rS8ipZZSmpS7RabssyJSiqqgou+IhaeGJ65uNMuut5bQTUChJRmlTvSpGpKnBqeEB2G/6OsAGooKcnL4R1IGKrUcbaKV90qZKb+sakMxIDsFDLx1hEJbXtmhk47vdBg20SpVtQVSxhtCElTUdaK0f8QzI1DtA903h20hlnvSnQsD4lDC4I3lgaa16prmmSVs03sp6FdoglTJP9OI9QRmOOUDy7QZVtmIQWTMACSSKFsaK5PmnqYjby4/HKOt8SfkJvOznCpSe8AVYmYGmFjhyw94gkfnBpSK5bLPwY+nAjzB3GLRfSmKiPicMQWcqyY8UldP/GIr7iYxSz7sv2yceEWIdCJ9idIiRoktMnCo8/CI4YAZGRkZHEHQVSIrVvlhSy1dKnM7uAi1z1gJJ4GKY+KZmwfNshARCGN02NKlhShirRH5i4ZLaJ1MdmuGxdlKSD8R7ymH4ju3AZdI5/sVdQmTO1IZIdKE6neTuDZ7zHUpIoIYgJPwEyTRokloc1geUpzG1ptoloUtiQhJUQOAdoICrdE+WQf0j0Yj+n6xWrD/ABAlKUy0lHH4k9WD+RixSbYiYkKSoKSciK68IiMk+hmTDPH9aoKEwin1+TRKlOLUjrEMtY0hZtBf6ZCMKSMZFCfwjLFxO4QUmkgYQc5KMRdtxewS1nQzqGKaqjhOieamc8BxigWteJRPQco3vG8CSa95VSSXPU74hQr5RQnPcz1mmwLBBRRoizAsCD79Yntl4p+yqlVxYk6ULAjTnEiU00gK22YmV2jhseHxBNYFdUNnGMkt3yQ2W2FCB3CQ+cbpVjmhQSSBpkdTvplGSr2koSEqUAQK5t5RvarfZ1YFImoxDQrw6vq0J2SvhFFZ8W93XnyOUrMyURgehBZQcCgokmoNMhv5RNdFmWmX3pOJIqTUKIPNFCAAxU1D+JoGlbVSRTFLL13uRQu3Cj5wPcN+EFQTMo7JBVSm4PT3yiUmlbQCnCUZJUOymzLKhOExqFw9e6KulOFXvLRdPutC1Kwl0sMPebPOuT8Pm8blZ+0Znvh21puNKVyA6CNptlab9w6VtiUEllc00am79RE+o/HBzw45d/AltdxzckqSTxcOAxPe0PlWE9mvJdjnDGDgNGcM293zB1HEUFBbkY+0BKFeAzrQhJIUGGYA5OMJV7Y3HjR2iSoN8Qzw7iHPod8NWRz9k/JWyadY0skOTEXTY7WcYQnEakpUUqfeW9Yru2ljTJnyFJoAEjh3FeZaJrJZFJWFSwQSAWB1Arh8CYF2ovAzkgKqUmlBqK++AhWGMllSttFnU6Zej6i48hd52XElSUmpDgdQpLfIdIrJNScqvn719ILl34SAlYAwsxA3ABlB65RvaO8oLABxAE86gjyPlF7HFxVMx5tS5QMsYkGtR40heQ0OJcjCeHqNDAFus2BTZj61hjFAzxkY0eRBB0C8VtLMVazIc4i+EGnE+3iyXzMCZRf9zuhXdQ7WbLSE6slPqSdwAB6QMQzoOxtkKUpKqBCcATo5qo8yackxdZaWEVm7pjlKRkVa6gatoDu3DjFok1g0KZuikSrkYkqSdUkeIMaSxWCZUvUxJHTs4/OSBMILjNJbIkFuWkG3ZeM2Qfu5mf4SSx5jI9GMHbaWAS7TiSO7MGPhjHxfI9TFeM8F4qNUz1eLbmxpvlM6Fdu2cgj79BQsGpYrQTpxSeY6xVb5vntVlWJ8VWBLB8kh9AGHQwkKyo6+98azV4WD5xznJnYtHixScomT3cnSldPdI3E75RgmgsNGIiGejVNGgEi32GGYWaPVWPt7MpAJT94lXXCoVGogBE9g5/eGd2Thgarlj4Aj5xKdOyvqVeJop9uuCdL/AAlQ3pqIW9icmMdO7YRFOmsN3HfDI535R5+WBeGc07E8fSNGbe/vWOgTjLUO+kGuoivW6zyXogjko/N4csqYp4mgS779mSz8atau5D84s9zbZhEwLWoqLM9AfLg9Tx61E2WWTRRTzD+keCwZ4V/SOlGEiYTyR6OozNupC+zONIIP4nBbUJYM7iCLbtbInJMsFJU25gnmTlHMUWJYPwpZmOj5VD60EYmzzFHvOVVZVKd0jQ1cN/jzhKwwTuwpZZtUXez3GFIxIWhJxKAGOrOwwtUgjLgISbT3RLlIw40rmFQyU5AALvuq1IGQiaoBE937qAoh2AZmLMSPGsZakFu8XL4mo+RLU5e3iY4anusbk1mSWL0n0QXJdstcleJIJxEE6sACPUxqiwhJKCWDsgqycgFvH14RPcNqTLUtKywUxBOTgeVD5RDeFp7ScqUligpqRoRqN+6IuSm/gWtrgvkjWjCCkjR+I91DbmhJecrCpuEO5k0lJBqtNaBnABr4PTiRAF+ywcKhubLg498Is+CtQoePI9aPIEkul9VA36RpsogImYjUgFI5M6j6DqY8vdLpDCA7ESg1NaU3D6mAT4CSs6hs5IKlYncRbpYhFsnIaQghnIckV6PwEPWhiFS7JHYxHNnk5ZQh2o2hNmXLAAIUCSDkagZ6QFJ2ySvCFJUl6EpIUkc8i3jA70mO/LZHFSStEO36lmShSRRCwSS2oIDDdxiiotTirehjq0yzS7RLUnGFhVCzHyIjm+0GzBsszBVSFAKSqoLcWNSIVNO7NLQZaXpPsUfzMinziGbbydIktN365jfSBVWQjQiANapMIlWs6kxN9pc58oVYCIwqaICVobzadYPuMuTwSSOYKTu3YoTYnQCH9iDrBLIq5FeHX5xDIyLdBosE1fJ9/wC0BzC+ZA8Wg6dIUQG15eUK5tkW5qG5wpGKQWldAzb/AC5QtnXfizMGTUtm0am0JRUmCU2uiHBeQVGzbihg2z7NYdST5RvZ9oAB/pqbfQepggbVSKurDwI+kEpzb6FOMUDzLoDbjz/WFc+1y5NCoqOoGfU5CA712imTnAVhRoB89/KFDdYtRxfJWlk+BrP2gKzUkAfCBpXWtQ3Aw1s0wKSlQHxVLOKuR0P1hVYtk50wYqIH9WfhmI6FshZ7HZ5C0TVhS1ZkpejMyAxYPV9S0dKcYKkTDFPI+EUy2SAC3ByN1MsvfjBdwmUFKBP3iqAEMGzYcYKvi5jLmrMxwcRwuPw6EBtBnXPwhLbrIAhMxJOeEvQpUC46EMecFKpRoCNxdjK8rMApxQhweX6H/lCu2gKCho2IdW9D6xPJvDtU95gS6Fcy2E9TECJRVRxm1eDP4iCXRDfIhf20ZD//AKYH5pf+X6RkK3ILYxlbld0c8uhz4CFlkDqKi5Y0f1J95Qyv6zMlPNzVukCWBPdTx+XrAvobh+pHW9h1vZE6spQfq/ziw6iKv/D9f/akaCYpvBMWdS6PDYdIVqFWSSXyc8/iDaAbSlD/AAyxqM1Emu7TxioicU/CW56Rcf4jWIjs5wAILpUeNGfo9YpiiCHEVcl7jf0bTwxCJN5TQoETZgIyIUQ3JoZWm/59pSlC14kpLhWEAuzHvBnpnFctdrEsd5n5wOu2zJgqrAijMCH5Dk+cdGLYzLkxY3bXP/JYJlqlozW535+kRqvNKvhGLw9AYp6J6sSfuyoA5EGofI04QysdhmLmlc1BSkgnCkJTvZgAKD5Q5QSXZSl+ISbqK4H8taFUISCQSHBBz0dtYhtdhT3iBQDTXjn7aA5CJ6XAQFpNO8xIDgiuh5MYMQg4XKcHAl/CAaRdw5XPsXJltrrDawpFPn+8DlAArnDC7paWyq8LXZc6HthS6M6pp9PKIJ0rPODLtlAlQpl7aPbRZa0hc+GYmVVNorFpsqlKOEUFXNAOcILUSVMkFR3tQRd/s4wkM4Odc9/SFdrTgDJQzVjoNWLZV7bcs1RGEKUCBmWrqOUQL2bnkAFCUtq9TXWH6r/wHvpHlCm37ZzFK7gCUigo56vFuEpPoqZIxXIMrZSawYe+UTWO0TLOf9NBIpiAqIKufaFREwzCovkd2/T20TS7zs+BWMgt+Eip5Vz1jpOV0xmGOPbvZGi3leaieGQ8ImsdvRKWFr7xFUhnA40zbQfSE1tvUTFdxKZYGQFD1UBHsmUol1BTnJVFp+fqI5YV5HPXyXEUO9o9orRbZgIQUoQlhi7rh9epy4wLc8lypEwg4h8L5tVhuLVy0gWdNnJDYnQd1PERLOsqpcqVOY4sVW3GqfTzg5JKO0pQk9+7+zVVn7OaGyLMd4BDHm9IZCUxJGRY5as0a3sl5ZI/pmAtVjQ+oh1KsX3YVnQdS0K9ThNj/RW9pfwIfty/y+kZDH+WDdGRG+I30JA20U7EUtx5Quu+dlwLdS+cOb4mJIS5IJT3dw08YCs93hBGoNebwKmqoTjxNNM6PsJNZE1LZLB/yT5ZRau2O6KlsEHM8vV0DwxGLDet/SbMn7xVTkkVUeQ+sOi0o8g6mDlmcYq2LdqJHbSFAM4ONialgXbeWJjlyxgcENnmCCODMc/nF4t23uMtJkJ5rANelPWEV83sqe3ahCaMWGfMndCZyUmamkxZscdslx+5XbvsSVTAZhb/AGFQGWY3M+UWiRcktZLzUqb8TYXcBj3iKBg7V3QiXZSR3AUjic/J4hNmmCgVhHBSohSHT0kZu75HS7OlCiBUhxQHTOkQmeC7qSlhl8Sj1FB1gAWAnNRPvyiaVYWjrOjo0g9OQw4m3u2vKB1yyonhlEssHpHrNE3ZbjDaDrRiLNXKCrKGLRpKWygdRUc4ls2/jEIa48D26k/eEf0j5Q1tVmcUzhNYpn3gbd8xDyyzCrlCsnLoxdUmpiS+ZibPKKzpQDeTxjnt52+ZNOIqI1YFhFw/iNkgA0BLj098YoK18Ys4MaSszcuRvghEsGqu8zcPEx4qXuSkdH8y8FS0wTZLtmTaS0FTbvmYsWkV+xaUKNCSetItOy2wxmkLnJwooQkkgqB1JZwmnM8i8O9mP4fpfHaVgEEFKGcKYh8ZpTSkdGk3NJSwUouBRI7oFGzcNkMqFoU8sV5GLHIpa9kbMk0s6BnQuqlWIUat0hXaNl5GEqTLUgj4lIdLDe2R6iOiCzJS4A1yzHMA5RWdubYBJALYlKZ3ZbAE0Vzw0NN8KWXdKkG8VK2UiXcxVMIxYpYGIrAYs4DKG9znwyg2+5Q7BQDABLA6Uy9I8uq8+zSsqBJUwDhiwBz8YCvS340sAw3cYXlk3k/YvafTScNzXDAhOezJP9Ckl+B+gi9ykp7EJFSw8Wjnct/swGuJQ/8AYD5nxi1WeYUAOY6fH9nQV0/t/wChf2M7oyJf5qN8ZADeSsTE9okg5io+cTXShwRuy6wPKm4SDDWzywHIyLEeETkVOxGnncGvgsewc372Yn8yArwLfOAL7kFU1cyZQktWrJqwB0Hq8b7LzcNqRuUFo8QSPMRatobo7aW6R3hRtSOHEaQ9e6I31I49RuflI58JmiadMhEqbOkZ1UfxEuekeLQZfdI7u/6x5mrNwaiFmxHnkkFmGpjOwSNI0tEwgRpKXSOvmg0uLN+zGkamUTlEss74IStn9YmjroGmICBrAwnu7CgjW87WMgYIslncB6Bomjlz2DAd4DfrBspLCNptnYEs26PUs0QlRM2MLvX3jyHrFgdkv7rFYsKxi6D1Ah39tAThxU5RDXJk6x3JFa21TRC9xKa8QW84oqLCqYulAA518o6TtDd3boZKg+YJyyI6ZwssNw4ULUsAKIYB34mHRnUTKljuaNLluSSEhwFFqvX9BFkkBKAAkBIGginWO2FCsOmkWKzWp4rSbfZaWNLpFhRbUsKVGR+o6xNKvKmXD2PnCOUpxBiVACB2E2NBO9/pFI29txM1Kfypf/J3fpFkNsAjnm1tre1LP9v/ABEWMMfcV8z9o0s9zKVLQ5ABTi5PVhAibnUF95sIILvmx3RZ0NgS2QSGHRoDtM8AF6MHis5PcX45ZKCj9ihCf92BvWr/AJufl4xcbVLZDMQeP1ioWGwmcoAFghIKid6i/wAx4R0C+pX3dKl2aH5OOCvjbu/HCEjxkTfYlbo9itZbsSgwylTT2Q4OIVwwkVknnD8i4MvTv3h11WpileqFg9Hf6x1CVNo/Gkcpusd1XEiOgbPW3FITWqSEH/bT0aDwvwO1ULipE96XBLmgqDIVUl/hP927mIpE+xICnScjmmqTy3jiIN2i2gVOJQXSlKiMIyKgW7x1hP8AbiaGhFKRMnFs0dHDJCHuZrbFsroPSIZCo1tU8FuTRHLtDGFvs01yg8TGjWbMoYGE4axHaZ9IIFoX2qdV4b2S8GA4wkUh49EpQFDEKXJzHdrvgHKF8y8zoYVzpK1nNuRMbyrvWPxH19YJit8k6oeWC2FQUXZkg8GxgepES2i98AdR98IRyxMQSQcwUmmh59PCGF3WZKgSsYi+sdVlHUp3uJkbXAUr4QUL1xihckRCboln8IieVZAjIARG1fJUUgC2WMsCMxElgt0NTLcQkttlKFYhAyXkKLH8m30glNppFbs1rDZwxlTn1gAqQeqZFB2onH7SviE/8QIuJnU5xS9qx/3D70p9SIdgfuK2dXEez79WwSkswAfUkAQHPti1AuonhHlmu5SqnujR84LtV3JRJmLckhBAyzIZ/OE0txsPJixwpd0bbN2VpLnNZBPKgA8BF9+yJCQSBiOUUVI7PI0CQhuOEV9YuK1nunh8oGXudlD03CCCvsKuHlGR59pjInYLtnNnhldinQpPF/KFkMLmX3yN49IdPop4nUkEWOhKTFq2XtTLWj8yQscx3T8oSS7OGr4xPdtpwT5StMWA8lOPnC8UuS/JboSiOtoLgE0GZLpM1Gi/orjrkYpVoTUghikkEHMEaGOkzFe/WALxuqXPSQsMo5LHxDrqOBh8oX0K0uteNbZ8o58VRGrnB19XWuzKY1QXwryBY5H8p4PCpR3Py95wl/BuwyRnHdFkpmcYimKjBIUf1IjcWcpqa9YLwHZJJlxOJI+UQyZvvSCBMrnHWTRqZGjZcIxVI3WqNJJD8OP1g0znx2RTJTikE3Ok4SOPyiQTkgZjKNbFbUywScyYGZR1EouLoaS05PSJexp84Wm/UGD5N5JI7pERZmuLI1pKc/fsRDaG1FIJtU1JBygU1qMmEccKLVZyg4kgtEki1QywU3wHMs7PwgJINMnC92UVjaWWTaJb/iCW/wAqxZZEqlYRbSJ++QM2QTyctBYpe4icd9L7jiVNSogJILbuEe34oCzqGqikeKh9IrsokbxEs+0qXMkoJJGNLcnrEKL3D8+JRhdlhnAA73L+AMWyemg5D0imoJWtjkHI8Wi6SZqZhQknMADQYiQkOWOT4mzZJgYpsDM9sVYuwq/KPGPYYfyuZ+ZH+Y+kZFn0p/BU/NYf1I5w8GXOfvR19ICeCrtmhMxJOWXjCn0Vo/UixKXSB5gz41HPSJpgga0rYcqwlOmakeHZebPPEyUhY1SPHI+caTB74ws2TtmKUqX+U4k/2q+heHMyU/lFxcozMsdk2gdCgoEKAUDmCHB6GhhLbNjJMxZUlSpb1KUgFPQH4YcS6LrkYOkygSYJRT7OhlnjftdFEv7ZiVZ5eMTFlThkqar6UFMjClSyZZKmBOTU3DSkWDb8ffykPTAVEcXaEkwBIZRyDQqaqTN7TTk8ScnbYvC90bKmEBzEE62JQXzgJFrVaFVoApmGWVKQOzi2Fm1ix8LsPK1rbCMywPvSGFq2anpCO9RRAbKphlctmAkpp8JY9D9IdWjbSxoKUKmuQpL4UqUBvcgQCcnwZmXUzm+RedgiJZV2iiWcj6QVdexEtUvEpy+WcOJu393pH+uDwShZLf4wvu/+J1hShIJm0GXZOfF2g1jkVnkm0LbNsUmYtaWIKSBQkUY6wHK2NWZy0JUQEsOrPUw+s38RLKVrITNSC1VIzp/SXERWXbKSZswVSk4cKyCAe7VxmnWJaZO7IVC0KmyFqSsEhJZ84lk3wkhgRyeoMMr72hsypEw4g5UA2E4vjFWOYYRTruusz1KWHSCSRvbQRPp8WGsrfDRbbNawrrG85AL8WA3wDJu8pSDUHjvg6yioO6ENjl9ic2dkj28JV2QLnqUQ+DCkcwMX/wBCLDMU8L7IkKC1DWYvqEkJ+UdHhNnN9GqLMkhlJBbhFeRMEy3OB3ZbjwBH/Iw4vq8xKln8xoA+vCE+zchkqmHNR8hX19IOPEXIGTcpKP8AI3kfGlLVoP8A2guz3nMlzE91SVYpaQCk1DremRY4cxxeI7qRinjgU+QJ+kNrWtP2iUVJFUKWFMXwipSDxBSqm/hHYm0xmqpx2sk/60P5T/iY9ir/APUKNyfExkaP5uf2MD8hi+4BGBUaqMakxnlwsthtnaIz7yRUb+MDWy0MDCRMwjKNlWgnMwDhzZchqElTQ72avUy5gJyDg/2HPwNY6PLWPfGOPSprFxpF/wBmL5EyXhJ7yRTin9Muoh0HXAvJL1Vu8r/osE2RirujaQ8ey1iMVQxYXDKhRdrZuK2qB/CEp8Eg+p8oTJRjVXFU5s484vF57KCfOE1MzA4ZVHqAGIrEUzYhX4ZwPOX8waQlwk22bkNXhUEr8FRXdCVbvEexCK8rjXKUSgsTp71iyW+7pshXfSUE5Fu6eRyMTCaiYllHCR4eOYiFKgp6VTVp2V+7hOKTiM1jmyjm30g+RsotagAlnDjFQaedYaSrrBqlQPr5QalM0f8A6Kpk9fWCvgrvBOIskbEuohawMvhD582iax7FS3LrJZ8kgZHi7mGMqYsKKsQNANGz3RHJWpGJlfESatR91MoXumKakETtnJHYgoSBkCaku7GrxFfWzMlOBSVFAIL1d9QxLkRFJCsGDGcI0p+8b9iDm5PP20Sm0Rsf6irr2b7SYXJUh+7Rn5vFik2YSkYUgPTT09IOCQN1NzRDMNX3eEDObfAdJAc4Fois1D6xPaLWjIKSeR4t6wJOWEOolgASXyhLiyU0S3jeYlSlLOgYDedIQfz7sLPLQkYphSVF8hiJUH8i0Kb3vkzlBqITkN5ycwddNw9oMUyidN5i0oRhG5FVyc5VEWS5Ey0zHNTqTkBFgMtkYE5AV5CDlITLQyA2gHHjC+zp+M5u5J4DPzpCZT39dF/Bh2e59jrZ2Qyyrh+0HT7SiYoKC0lSE9k35ThCVYhvOEdOsCSLV2UpazoH+g8Yr922nDMcnur+PgSfiZ6kOTER8kbo+qnPoffY/wDxyvCMhj9lH5x/kI8iLkbFab5X9FFK4zFEIMbwZ5M3jBGARgEScbAwbd94KlKCkliDAUY8cTFtOzqF1XqmajEMxmNx96w0UuOV3Te5krB0yPLdHQrDbQtIINDkYbGR04rtDaUxpvgqQd4yr73wrlqKSGP1hohi37P4Q5MS0TT5SZiClSQpJzB+kU+99iU1VILOfhJ7ueQOnWLW7d3Xju9+kL5wVLL6nOnCBlFPsdhzTxv2so9ruOdLqqWoDeA48UvAsq1LTkX4H6R0uzzCoF6+/OE1uTXKuRo5duGjGF+nXRow/EJPiSK0q8w3fSz018n+cVi+L0nJUoJWcIJYsAW3Uzh1fU7EsvXnnCubdvbJ3MCd7Nq3hEKXu5G5sW/HuXYplX9aA7LPF2PqIk/n9oI/1D0A+QhdabOqWWUDwO+IzM3PD6TMjdJcWNhtJaE/jJ/uAMD2u/J0wMtZI3BgPLOAe1MagxKjFeAdz+SYT1DX93ie3XtMmJAWXHvNoGG+JrNZjMUwH4VE9B+0c67ZCb6QRcFkEyaHySMRG/dTn6RbF2gVD13RXNmpRZagWcgA8gSfUQxnWfvDCW4vFLM7lRqaaC28kcpSlKUM1GmdEiGKbOAjAC5LA+9wERWcJxAJ0cn9YNs9mAUVZkwstSl8gV92hkCXopQfo5hDhYgw7vORiruV+kA2mzh4bHooTbbIv5jwjIi+zDfGQXB25kYREiRGAR7AFMx4x41UYwGOONnjDGyEvlBcq6Vq0bnENhxxyn9KsBh7s5fSpSsJcoPlxjWTcaRVZeCjaJcuiREb6NLD+GZJcy4LtZbSFNqDkfSGklb7h0jnt0bQsspUGQfI74ullnPXPjWLMJWZ+p07wz2scrQKFuvDd848m2cKGvP3nGtnnvnE0tOGj/r+sOKgMiTQAAe/flAd62QCWpRDliw95Q57LKFe0tqCJeF+8RlwOsc1SG4YuU0kc1t0oqJPvONrAlqjiG5iJbWr2fdIGssz4uhio3yepUFtoh2iu8Klk6ivv0iomzb46KoCZKwk5hqevpFTvG5pkqpDp3j6aQ7E+KPO6nG1KxMLM5060jwSGLOOkEqs5AxEMDkfpA6y0OKp6lTDIdYNu+f2cqYv8S/u0Dfv9R4QqmzYaXVYVBlrdkuUDnq0BkaS5G4YuUuBxYJQlSwnUZ8zn74RJLs4wtviNBeCEmKDdmqvaqRNZpYSGAYQUJrCmZy+cBomQdLRhDnOOIk7ALxnJlyyo6Cg3mFH2kqDpqNARXyiLaW24yEjIHxMeWIsBBpbY2NxaZZXUuDbArcfCMifEI9iN7Ln+mY/1MGjIyMiTzJouMEZGRKOQ4ueH6/hjyMhMuz0mg+lANohNa84yMiDVZpJ+sdGuL/SR/aPWMjIfi7PO/if1Dmz/F1hsr34GMjIuowyZGQip7afH/tEexkTLouaH/MijWuIrNry+keRkUH9R6Ub2L4R19Y0tv4/7YyMg0Ymbt/uVi//AIpf9v0hEvWMjIuQ6M2fZrZP9RPOLNO15xkZFXUdot6TpklnyiYxkZFcuk9m+JMGW34FcoyMiJC/JRLdn/u+UHWPTpGRkOl9KNTT/wCR/wABEZGRkKNM/9k="/>
          <p:cNvSpPr>
            <a:spLocks noChangeAspect="1" noChangeArrowheads="1"/>
          </p:cNvSpPr>
          <p:nvPr/>
        </p:nvSpPr>
        <p:spPr bwMode="auto">
          <a:xfrm>
            <a:off x="63500" y="-10414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8376" name="AutoShape 8" descr="data:image/jpeg;base64,/9j/4AAQSkZJRgABAQAAAQABAAD/2wCEAAkGBhQSERUUExQWFRUVFxgVFxgYFRgYGBoXGhUYGBocFxgYHCcgFxojHBgXHy8gIycpLCwsFh4xNTAqNSYrLCkBCQoKDgwOGg8PGikfHyQpKS0pLCosLCkpKSksKSwsLCksKSkpKSksKSkpKSwpKSksLCwsLCksKSwpLCwsKSwpKf/AABEIAOEA4QMBIgACEQEDEQH/xAAbAAACAgMBAAAAAAAAAAAAAAAEBQMGAAIHAf/EAEAQAAECAwUFBgMGBQMFAQAAAAECEQADIQQFEjFBBlFhcYETIpGhsfAywdEUI0JS4fEHFWJykjOCshYkY6LCQ//EABoBAAIDAQEAAAAAAAAAAAAAAAIDAQQFAAb/xAAuEQACAgEEAQMCBgEFAAAAAAAAAQIRAwQSITFBEyJRMmEFFFJxgZEzFSOhsdH/2gAMAwEAAhEDEQA/AKnjj0LgJM+JEzYphhJmwnttuclqn4RQP55RPabYQWBAGRdvpABluCp6fh4kln46wxIgGsoxFRapzLOwfIbvnDWw2BUxQSlLklkp4/Mx5dV3KUyUpJJLADPh6x17ZPZNNlTiUxmqFTongPmdY69zpBuoK2QbKbCS5IC5oC5mbZpTy3njF3s8oDdEMoE5QQmnv6w5KitKTfLJS0YmTwbxjEndG6ZRNHiaAI5qWqML8vZiFFs0IL7xl45QcZAr79YgRIQ7YU5voHPKOokHttrlyUFaz9Tqw4xyHaG+UpUualI76yw0fVqV6RYNr74M5ZI+AHs5QGRr3l8XI8AIoO1czD2Ms6JUol8ypZI5UitL/cdeDW/L+hg9TyxbbL2mTPiWW3AsPARHYrumTnKRzJLCBFrh/dE8fZThzxF/H6NHZH6cbiVsMPVntbI7PsyXdUxCWrR1fSkWrZ64pXajESqoqltNx1ccjCKxWsA0o1cia8q5xZLqtaEpxBIJGlAKbsT+GYq1Iq+pOT7NWWghFfJ0aRc8hOFSQrShOIF3ZgQX8RTrEN521MpbYSCACClSiMiKvx9TFVtW2Kg2QDZFIUrTI6t4jpQSw372004mJABD0L5FhkDlUb9MotPItm4yXiansHCb3WlXcUe8d4KTQtnqa0iW0zkHE8tLuyiM6FwM+IiGxSEzJmjg0IIB65vXeDG97XNOlsUtNS4VmETANzHurHEEHKmkJ3RyLngJxnjfHJUdp7qBSCkJLkEOGc1aubVI5nw5/e0pSiFYcKiSkhg2MEY1PxKuWlAIvNovMIWZKnCFUdVChTuH3B6HnC68ruxGWrIByVauVIQSdGY1fcYjE3jltf8AAc6nHciilLc8iI0mK9tDC8bqMtWmEhx5O+7MHrAE/wA4u2VmjwKjZ4hBiREQQbRkY8ZHHUPAqNjOYPTrBa7JC28g1IUkGaCTiqajMv8ACPryg+ySsTBIqcy1fDSF6JpLA6ZbqfSOg7AbPYliYvJACgNHOT7y1fCGNeAbrktuyGyybNLC1h5qsz+Ubhu4xY0pflGSQ4b20SqYCDquhLbbtm6Mi9BHkpJJrTpGiVYvfrE8uWBBIgJDARgm+XH6PGiGjcr/AG9mJIMClHOnX9IQbW28WeQWKsSzgT3jzURXQeoh9NnBKSVFgKkmgA1eOW7X35280qBOADBLH9L95Q/uPkBCskqiXtDg9XIr6QmtNsClggBk0HACEu2Pe7NQByIfRmH1g1EzdG96WYGzpJLnGqnBQDaf0xVhJx5N/VYozx7booyzBl0XuZBIKcSTXi/XMQYvZ8lihyk8C+UDWi5yFBOFTEag55PTIP6w9yhNUzz/AKc8bvyWKybQWcnvChahQcvAj9oY2S/bIruqQQ4NUpSwGpUmpUmu4sNWrFVs9xLBGF8noFhSS4IA1G8EpfMQ7u/ZyapkpGIO4LpSwS9R8RDFy6CziuHKFrFjXkb6+auAq3oSzp76QXBSEKoBXugYgQ+lKcwTLis4EwEhyQXo245sMTsDxD7oCXcaksV5aA5uKOhQBOmjas+UeJXMlklC6jJRJyJPxBQqkmlWyyBDk/T9rS8ipZZSmpS7RabssyJSiqqgou+IhaeGJ65uNMuut5bQTUChJRmlTvSpGpKnBqeEB2G/6OsAGooKcnL4R1IGKrUcbaKV90qZKb+sakMxIDsFDLx1hEJbXtmhk47vdBg20SpVtQVSxhtCElTUdaK0f8QzI1DtA903h20hlnvSnQsD4lDC4I3lgaa16prmmSVs03sp6FdoglTJP9OI9QRmOOUDy7QZVtmIQWTMACSSKFsaK5PmnqYjby4/HKOt8SfkJvOznCpSe8AVYmYGmFjhyw94gkfnBpSK5bLPwY+nAjzB3GLRfSmKiPicMQWcqyY8UldP/GIr7iYxSz7sv2yceEWIdCJ9idIiRoktMnCo8/CI4YAZGRkZHEHQVSIrVvlhSy1dKnM7uAi1z1gJJ4GKY+KZmwfNshARCGN02NKlhShirRH5i4ZLaJ1MdmuGxdlKSD8R7ymH4ju3AZdI5/sVdQmTO1IZIdKE6neTuDZ7zHUpIoIYgJPwEyTRokloc1geUpzG1ptoloUtiQhJUQOAdoICrdE+WQf0j0Yj+n6xWrD/ABAlKUy0lHH4k9WD+RixSbYiYkKSoKSciK68IiMk+hmTDPH9aoKEwin1+TRKlOLUjrEMtY0hZtBf6ZCMKSMZFCfwjLFxO4QUmkgYQc5KMRdtxewS1nQzqGKaqjhOieamc8BxigWteJRPQco3vG8CSa95VSSXPU74hQr5RQnPcz1mmwLBBRRoizAsCD79Yntl4p+yqlVxYk6ULAjTnEiU00gK22YmV2jhseHxBNYFdUNnGMkt3yQ2W2FCB3CQ+cbpVjmhQSSBpkdTvplGSr2koSEqUAQK5t5RvarfZ1YFImoxDQrw6vq0J2SvhFFZ8W93XnyOUrMyURgehBZQcCgokmoNMhv5RNdFmWmX3pOJIqTUKIPNFCAAxU1D+JoGlbVSRTFLL13uRQu3Cj5wPcN+EFQTMo7JBVSm4PT3yiUmlbQCnCUZJUOymzLKhOExqFw9e6KulOFXvLRdPutC1Kwl0sMPebPOuT8Pm8blZ+0Znvh21puNKVyA6CNptlab9w6VtiUEllc00am79RE+o/HBzw45d/AltdxzckqSTxcOAxPe0PlWE9mvJdjnDGDgNGcM293zB1HEUFBbkY+0BKFeAzrQhJIUGGYA5OMJV7Y3HjR2iSoN8Qzw7iHPod8NWRz9k/JWyadY0skOTEXTY7WcYQnEakpUUqfeW9Yru2ljTJnyFJoAEjh3FeZaJrJZFJWFSwQSAWB1Arh8CYF2ovAzkgKqUmlBqK++AhWGMllSttFnU6Zej6i48hd52XElSUmpDgdQpLfIdIrJNScqvn719ILl34SAlYAwsxA3ABlB65RvaO8oLABxAE86gjyPlF7HFxVMx5tS5QMsYkGtR40heQ0OJcjCeHqNDAFus2BTZj61hjFAzxkY0eRBB0C8VtLMVazIc4i+EGnE+3iyXzMCZRf9zuhXdQ7WbLSE6slPqSdwAB6QMQzoOxtkKUpKqBCcATo5qo8yackxdZaWEVm7pjlKRkVa6gatoDu3DjFok1g0KZuikSrkYkqSdUkeIMaSxWCZUvUxJHTs4/OSBMILjNJbIkFuWkG3ZeM2Qfu5mf4SSx5jI9GMHbaWAS7TiSO7MGPhjHxfI9TFeM8F4qNUz1eLbmxpvlM6Fdu2cgj79BQsGpYrQTpxSeY6xVb5vntVlWJ8VWBLB8kh9AGHQwkKyo6+98azV4WD5xznJnYtHixScomT3cnSldPdI3E75RgmgsNGIiGejVNGgEi32GGYWaPVWPt7MpAJT94lXXCoVGogBE9g5/eGd2Thgarlj4Aj5xKdOyvqVeJop9uuCdL/AAlQ3pqIW9icmMdO7YRFOmsN3HfDI535R5+WBeGc07E8fSNGbe/vWOgTjLUO+kGuoivW6zyXogjko/N4csqYp4mgS779mSz8atau5D84s9zbZhEwLWoqLM9AfLg9Tx61E2WWTRRTzD+keCwZ4V/SOlGEiYTyR6OozNupC+zONIIP4nBbUJYM7iCLbtbInJMsFJU25gnmTlHMUWJYPwpZmOj5VD60EYmzzFHvOVVZVKd0jQ1cN/jzhKwwTuwpZZtUXez3GFIxIWhJxKAGOrOwwtUgjLgISbT3RLlIw40rmFQyU5AALvuq1IGQiaoBE937qAoh2AZmLMSPGsZakFu8XL4mo+RLU5e3iY4anusbk1mSWL0n0QXJdstcleJIJxEE6sACPUxqiwhJKCWDsgqycgFvH14RPcNqTLUtKywUxBOTgeVD5RDeFp7ScqUligpqRoRqN+6IuSm/gWtrgvkjWjCCkjR+I91DbmhJecrCpuEO5k0lJBqtNaBnABr4PTiRAF+ywcKhubLg498Is+CtQoePI9aPIEkul9VA36RpsogImYjUgFI5M6j6DqY8vdLpDCA7ESg1NaU3D6mAT4CSs6hs5IKlYncRbpYhFsnIaQghnIckV6PwEPWhiFS7JHYxHNnk5ZQh2o2hNmXLAAIUCSDkagZ6QFJ2ySvCFJUl6EpIUkc8i3jA70mO/LZHFSStEO36lmShSRRCwSS2oIDDdxiiotTirehjq0yzS7RLUnGFhVCzHyIjm+0GzBsszBVSFAKSqoLcWNSIVNO7NLQZaXpPsUfzMinziGbbydIktN365jfSBVWQjQiANapMIlWs6kxN9pc58oVYCIwqaICVobzadYPuMuTwSSOYKTu3YoTYnQCH9iDrBLIq5FeHX5xDIyLdBosE1fJ9/wC0BzC+ZA8Wg6dIUQG15eUK5tkW5qG5wpGKQWldAzb/AC5QtnXfizMGTUtm0am0JRUmCU2uiHBeQVGzbihg2z7NYdST5RvZ9oAB/pqbfQepggbVSKurDwI+kEpzb6FOMUDzLoDbjz/WFc+1y5NCoqOoGfU5CA712imTnAVhRoB89/KFDdYtRxfJWlk+BrP2gKzUkAfCBpXWtQ3Aw1s0wKSlQHxVLOKuR0P1hVYtk50wYqIH9WfhmI6FshZ7HZ5C0TVhS1ZkpejMyAxYPV9S0dKcYKkTDFPI+EUy2SAC3ByN1MsvfjBdwmUFKBP3iqAEMGzYcYKvi5jLmrMxwcRwuPw6EBtBnXPwhLbrIAhMxJOeEvQpUC46EMecFKpRoCNxdjK8rMApxQhweX6H/lCu2gKCho2IdW9D6xPJvDtU95gS6Fcy2E9TECJRVRxm1eDP4iCXRDfIhf20ZD//AKYH5pf+X6RkK3ILYxlbld0c8uhz4CFlkDqKi5Y0f1J95Qyv6zMlPNzVukCWBPdTx+XrAvobh+pHW9h1vZE6spQfq/ziw6iKv/D9f/akaCYpvBMWdS6PDYdIVqFWSSXyc8/iDaAbSlD/AAyxqM1Emu7TxioicU/CW56Rcf4jWIjs5wAILpUeNGfo9YpiiCHEVcl7jf0bTwxCJN5TQoETZgIyIUQ3JoZWm/59pSlC14kpLhWEAuzHvBnpnFctdrEsd5n5wOu2zJgqrAijMCH5Dk+cdGLYzLkxY3bXP/JYJlqlozW535+kRqvNKvhGLw9AYp6J6sSfuyoA5EGofI04QysdhmLmlc1BSkgnCkJTvZgAKD5Q5QSXZSl+ISbqK4H8taFUISCQSHBBz0dtYhtdhT3iBQDTXjn7aA5CJ6XAQFpNO8xIDgiuh5MYMQg4XKcHAl/CAaRdw5XPsXJltrrDawpFPn+8DlAArnDC7paWyq8LXZc6HthS6M6pp9PKIJ0rPODLtlAlQpl7aPbRZa0hc+GYmVVNorFpsqlKOEUFXNAOcILUSVMkFR3tQRd/s4wkM4Odc9/SFdrTgDJQzVjoNWLZV7bcs1RGEKUCBmWrqOUQL2bnkAFCUtq9TXWH6r/wHvpHlCm37ZzFK7gCUigo56vFuEpPoqZIxXIMrZSawYe+UTWO0TLOf9NBIpiAqIKufaFREwzCovkd2/T20TS7zs+BWMgt+Eip5Vz1jpOV0xmGOPbvZGi3leaieGQ8ImsdvRKWFr7xFUhnA40zbQfSE1tvUTFdxKZYGQFD1UBHsmUol1BTnJVFp+fqI5YV5HPXyXEUO9o9orRbZgIQUoQlhi7rh9epy4wLc8lypEwg4h8L5tVhuLVy0gWdNnJDYnQd1PERLOsqpcqVOY4sVW3GqfTzg5JKO0pQk9+7+zVVn7OaGyLMd4BDHm9IZCUxJGRY5as0a3sl5ZI/pmAtVjQ+oh1KsX3YVnQdS0K9ThNj/RW9pfwIfty/y+kZDH+WDdGRG+I30JA20U7EUtx5Quu+dlwLdS+cOb4mJIS5IJT3dw08YCs93hBGoNebwKmqoTjxNNM6PsJNZE1LZLB/yT5ZRau2O6KlsEHM8vV0DwxGLDet/SbMn7xVTkkVUeQ+sOi0o8g6mDlmcYq2LdqJHbSFAM4ONialgXbeWJjlyxgcENnmCCODMc/nF4t23uMtJkJ5rANelPWEV83sqe3ahCaMWGfMndCZyUmamkxZscdslx+5XbvsSVTAZhb/AGFQGWY3M+UWiRcktZLzUqb8TYXcBj3iKBg7V3QiXZSR3AUjic/J4hNmmCgVhHBSohSHT0kZu75HS7OlCiBUhxQHTOkQmeC7qSlhl8Sj1FB1gAWAnNRPvyiaVYWjrOjo0g9OQw4m3u2vKB1yyonhlEssHpHrNE3ZbjDaDrRiLNXKCrKGLRpKWygdRUc4ls2/jEIa48D26k/eEf0j5Q1tVmcUzhNYpn3gbd8xDyyzCrlCsnLoxdUmpiS+ZibPKKzpQDeTxjnt52+ZNOIqI1YFhFw/iNkgA0BLj098YoK18Ys4MaSszcuRvghEsGqu8zcPEx4qXuSkdH8y8FS0wTZLtmTaS0FTbvmYsWkV+xaUKNCSetItOy2wxmkLnJwooQkkgqB1JZwmnM8i8O9mP4fpfHaVgEEFKGcKYh8ZpTSkdGk3NJSwUouBRI7oFGzcNkMqFoU8sV5GLHIpa9kbMk0s6BnQuqlWIUat0hXaNl5GEqTLUgj4lIdLDe2R6iOiCzJS4A1yzHMA5RWdubYBJALYlKZ3ZbAE0Vzw0NN8KWXdKkG8VK2UiXcxVMIxYpYGIrAYs4DKG9znwyg2+5Q7BQDABLA6Uy9I8uq8+zSsqBJUwDhiwBz8YCvS340sAw3cYXlk3k/YvafTScNzXDAhOezJP9Ckl+B+gi9ykp7EJFSw8Wjnct/swGuJQ/8AYD5nxi1WeYUAOY6fH9nQV0/t/wChf2M7oyJf5qN8ZADeSsTE9okg5io+cTXShwRuy6wPKm4SDDWzywHIyLEeETkVOxGnncGvgsewc372Yn8yArwLfOAL7kFU1cyZQktWrJqwB0Hq8b7LzcNqRuUFo8QSPMRatobo7aW6R3hRtSOHEaQ9e6I31I49RuflI58JmiadMhEqbOkZ1UfxEuekeLQZfdI7u/6x5mrNwaiFmxHnkkFmGpjOwSNI0tEwgRpKXSOvmg0uLN+zGkamUTlEss74IStn9YmjroGmICBrAwnu7CgjW87WMgYIslncB6Bomjlz2DAd4DfrBspLCNptnYEs26PUs0QlRM2MLvX3jyHrFgdkv7rFYsKxi6D1Ah39tAThxU5RDXJk6x3JFa21TRC9xKa8QW84oqLCqYulAA518o6TtDd3boZKg+YJyyI6ZwssNw4ULUsAKIYB34mHRnUTKljuaNLluSSEhwFFqvX9BFkkBKAAkBIGginWO2FCsOmkWKzWp4rSbfZaWNLpFhRbUsKVGR+o6xNKvKmXD2PnCOUpxBiVACB2E2NBO9/pFI29txM1Kfypf/J3fpFkNsAjnm1tre1LP9v/ABEWMMfcV8z9o0s9zKVLQ5ABTi5PVhAibnUF95sIILvmx3RZ0NgS2QSGHRoDtM8AF6MHis5PcX45ZKCj9ihCf92BvWr/AJufl4xcbVLZDMQeP1ioWGwmcoAFghIKid6i/wAx4R0C+pX3dKl2aH5OOCvjbu/HCEjxkTfYlbo9itZbsSgwylTT2Q4OIVwwkVknnD8i4MvTv3h11WpileqFg9Hf6x1CVNo/Gkcpusd1XEiOgbPW3FITWqSEH/bT0aDwvwO1ULipE96XBLmgqDIVUl/hP927mIpE+xICnScjmmqTy3jiIN2i2gVOJQXSlKiMIyKgW7x1hP8AbiaGhFKRMnFs0dHDJCHuZrbFsroPSIZCo1tU8FuTRHLtDGFvs01yg8TGjWbMoYGE4axHaZ9IIFoX2qdV4b2S8GA4wkUh49EpQFDEKXJzHdrvgHKF8y8zoYVzpK1nNuRMbyrvWPxH19YJit8k6oeWC2FQUXZkg8GxgepES2i98AdR98IRyxMQSQcwUmmh59PCGF3WZKgSsYi+sdVlHUp3uJkbXAUr4QUL1xihckRCboln8IieVZAjIARG1fJUUgC2WMsCMxElgt0NTLcQkttlKFYhAyXkKLH8m30glNppFbs1rDZwxlTn1gAqQeqZFB2onH7SviE/8QIuJnU5xS9qx/3D70p9SIdgfuK2dXEez79WwSkswAfUkAQHPti1AuonhHlmu5SqnujR84LtV3JRJmLckhBAyzIZ/OE0txsPJixwpd0bbN2VpLnNZBPKgA8BF9+yJCQSBiOUUVI7PI0CQhuOEV9YuK1nunh8oGXudlD03CCCvsKuHlGR59pjInYLtnNnhldinQpPF/KFkMLmX3yN49IdPop4nUkEWOhKTFq2XtTLWj8yQscx3T8oSS7OGr4xPdtpwT5StMWA8lOPnC8UuS/JboSiOtoLgE0GZLpM1Gi/orjrkYpVoTUghikkEHMEaGOkzFe/WALxuqXPSQsMo5LHxDrqOBh8oX0K0uteNbZ8o58VRGrnB19XWuzKY1QXwryBY5H8p4PCpR3Py95wl/BuwyRnHdFkpmcYimKjBIUf1IjcWcpqa9YLwHZJJlxOJI+UQyZvvSCBMrnHWTRqZGjZcIxVI3WqNJJD8OP1g0znx2RTJTikE3Ok4SOPyiQTkgZjKNbFbUywScyYGZR1EouLoaS05PSJexp84Wm/UGD5N5JI7pERZmuLI1pKc/fsRDaG1FIJtU1JBygU1qMmEccKLVZyg4kgtEki1QywU3wHMs7PwgJINMnC92UVjaWWTaJb/iCW/wAqxZZEqlYRbSJ++QM2QTyctBYpe4icd9L7jiVNSogJILbuEe34oCzqGqikeKh9IrsokbxEs+0qXMkoJJGNLcnrEKL3D8+JRhdlhnAA73L+AMWyemg5D0imoJWtjkHI8Wi6SZqZhQknMADQYiQkOWOT4mzZJgYpsDM9sVYuwq/KPGPYYfyuZ+ZH+Y+kZFn0p/BU/NYf1I5w8GXOfvR19ICeCrtmhMxJOWXjCn0Vo/UixKXSB5gz41HPSJpgga0rYcqwlOmakeHZebPPEyUhY1SPHI+caTB74ws2TtmKUqX+U4k/2q+heHMyU/lFxcozMsdk2gdCgoEKAUDmCHB6GhhLbNjJMxZUlSpb1KUgFPQH4YcS6LrkYOkygSYJRT7OhlnjftdFEv7ZiVZ5eMTFlThkqar6UFMjClSyZZKmBOTU3DSkWDb8ffykPTAVEcXaEkwBIZRyDQqaqTN7TTk8ScnbYvC90bKmEBzEE62JQXzgJFrVaFVoApmGWVKQOzi2Fm1ix8LsPK1rbCMywPvSGFq2anpCO9RRAbKphlctmAkpp8JY9D9IdWjbSxoKUKmuQpL4UqUBvcgQCcnwZmXUzm+RedgiJZV2iiWcj6QVdexEtUvEpy+WcOJu393pH+uDwShZLf4wvu/+J1hShIJm0GXZOfF2g1jkVnkm0LbNsUmYtaWIKSBQkUY6wHK2NWZy0JUQEsOrPUw+s38RLKVrITNSC1VIzp/SXERWXbKSZswVSk4cKyCAe7VxmnWJaZO7IVC0KmyFqSsEhJZ84lk3wkhgRyeoMMr72hsypEw4g5UA2E4vjFWOYYRTruusz1KWHSCSRvbQRPp8WGsrfDRbbNawrrG85AL8WA3wDJu8pSDUHjvg6yioO6ENjl9ic2dkj28JV2QLnqUQ+DCkcwMX/wBCLDMU8L7IkKC1DWYvqEkJ+UdHhNnN9GqLMkhlJBbhFeRMEy3OB3ZbjwBH/Iw4vq8xKln8xoA+vCE+zchkqmHNR8hX19IOPEXIGTcpKP8AI3kfGlLVoP8A2guz3nMlzE91SVYpaQCk1DremRY4cxxeI7qRinjgU+QJ+kNrWtP2iUVJFUKWFMXwipSDxBSqm/hHYm0xmqpx2sk/60P5T/iY9ir/APUKNyfExkaP5uf2MD8hi+4BGBUaqMakxnlwsthtnaIz7yRUb+MDWy0MDCRMwjKNlWgnMwDhzZchqElTQ72avUy5gJyDg/2HPwNY6PLWPfGOPSprFxpF/wBmL5EyXhJ7yRTin9Muoh0HXAvJL1Vu8r/osE2RirujaQ8ey1iMVQxYXDKhRdrZuK2qB/CEp8Eg+p8oTJRjVXFU5s484vF57KCfOE1MzA4ZVHqAGIrEUzYhX4ZwPOX8waQlwk22bkNXhUEr8FRXdCVbvEexCK8rjXKUSgsTp71iyW+7pshXfSUE5Fu6eRyMTCaiYllHCR4eOYiFKgp6VTVp2V+7hOKTiM1jmyjm30g+RsotagAlnDjFQaedYaSrrBqlQPr5QalM0f8A6Kpk9fWCvgrvBOIskbEuohawMvhD582iax7FS3LrJZ8kgZHi7mGMqYsKKsQNANGz3RHJWpGJlfESatR91MoXumKakETtnJHYgoSBkCaku7GrxFfWzMlOBSVFAIL1d9QxLkRFJCsGDGcI0p+8b9iDm5PP20Sm0Rsf6irr2b7SYXJUh+7Rn5vFik2YSkYUgPTT09IOCQN1NzRDMNX3eEDObfAdJAc4Fois1D6xPaLWjIKSeR4t6wJOWEOolgASXyhLiyU0S3jeYlSlLOgYDedIQfz7sLPLQkYphSVF8hiJUH8i0Kb3vkzlBqITkN5ycwddNw9oMUyidN5i0oRhG5FVyc5VEWS5Ey0zHNTqTkBFgMtkYE5AV5CDlITLQyA2gHHjC+zp+M5u5J4DPzpCZT39dF/Bh2e59jrZ2Qyyrh+0HT7SiYoKC0lSE9k35ThCVYhvOEdOsCSLV2UpazoH+g8Yr922nDMcnur+PgSfiZ6kOTER8kbo+qnPoffY/wDxyvCMhj9lH5x/kI8iLkbFab5X9FFK4zFEIMbwZ5M3jBGARgEScbAwbd94KlKCkliDAUY8cTFtOzqF1XqmajEMxmNx96w0UuOV3Te5krB0yPLdHQrDbQtIINDkYbGR04rtDaUxpvgqQd4yr73wrlqKSGP1hohi37P4Q5MS0TT5SZiClSQpJzB+kU+99iU1VILOfhJ7ueQOnWLW7d3Xju9+kL5wVLL6nOnCBlFPsdhzTxv2so9ruOdLqqWoDeA48UvAsq1LTkX4H6R0uzzCoF6+/OE1uTXKuRo5duGjGF+nXRow/EJPiSK0q8w3fSz018n+cVi+L0nJUoJWcIJYsAW3Uzh1fU7EsvXnnCubdvbJ3MCd7Nq3hEKXu5G5sW/HuXYplX9aA7LPF2PqIk/n9oI/1D0A+QhdabOqWWUDwO+IzM3PD6TMjdJcWNhtJaE/jJ/uAMD2u/J0wMtZI3BgPLOAe1MagxKjFeAdz+SYT1DX93ie3XtMmJAWXHvNoGG+JrNZjMUwH4VE9B+0c67ZCb6QRcFkEyaHySMRG/dTn6RbF2gVD13RXNmpRZagWcgA8gSfUQxnWfvDCW4vFLM7lRqaaC28kcpSlKUM1GmdEiGKbOAjAC5LA+9wERWcJxAJ0cn9YNs9mAUVZkwstSl8gV92hkCXopQfo5hDhYgw7vORiruV+kA2mzh4bHooTbbIv5jwjIi+zDfGQXB25kYREiRGAR7AFMx4x41UYwGOONnjDGyEvlBcq6Vq0bnENhxxyn9KsBh7s5fSpSsJcoPlxjWTcaRVZeCjaJcuiREb6NLD+GZJcy4LtZbSFNqDkfSGklb7h0jnt0bQsspUGQfI74ullnPXPjWLMJWZ+p07wz2scrQKFuvDd848m2cKGvP3nGtnnvnE0tOGj/r+sOKgMiTQAAe/flAd62QCWpRDliw95Q57LKFe0tqCJeF+8RlwOsc1SG4YuU0kc1t0oqJPvONrAlqjiG5iJbWr2fdIGssz4uhio3yepUFtoh2iu8Klk6ivv0iomzb46KoCZKwk5hqevpFTvG5pkqpDp3j6aQ7E+KPO6nG1KxMLM5060jwSGLOOkEqs5AxEMDkfpA6y0OKp6lTDIdYNu+f2cqYv8S/u0Dfv9R4QqmzYaXVYVBlrdkuUDnq0BkaS5G4YuUuBxYJQlSwnUZ8zn74RJLs4wtviNBeCEmKDdmqvaqRNZpYSGAYQUJrCmZy+cBomQdLRhDnOOIk7ALxnJlyyo6Cg3mFH2kqDpqNARXyiLaW24yEjIHxMeWIsBBpbY2NxaZZXUuDbArcfCMifEI9iN7Ln+mY/1MGjIyMiTzJouMEZGRKOQ4ueH6/hjyMhMuz0mg+lANohNa84yMiDVZpJ+sdGuL/SR/aPWMjIfi7PO/if1Dmz/F1hsr34GMjIuowyZGQip7afH/tEexkTLouaH/MijWuIrNry+keRkUH9R6Ub2L4R19Y0tv4/7YyMg0Ymbt/uVi//AIpf9v0hEvWMjIuQ6M2fZrZP9RPOLNO15xkZFXUdot6TpklnyiYxkZFcuk9m+JMGW34FcoyMiJC/JRLdn/u+UHWPTpGRkOl9KNTT/wCR/wABEZGRkKNM/9k="/>
          <p:cNvSpPr>
            <a:spLocks noChangeAspect="1" noChangeArrowheads="1"/>
          </p:cNvSpPr>
          <p:nvPr/>
        </p:nvSpPr>
        <p:spPr bwMode="auto">
          <a:xfrm>
            <a:off x="63500" y="-10414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8378" name="Picture 10" descr="http://media.canada.com/0784bb05-ab0e-4bd2-aec9-4ccd77e2817b/face.jpg"/>
          <p:cNvPicPr>
            <a:picLocks noChangeAspect="1" noChangeArrowheads="1"/>
          </p:cNvPicPr>
          <p:nvPr/>
        </p:nvPicPr>
        <p:blipFill>
          <a:blip r:embed="rId5" cstate="print"/>
          <a:srcRect/>
          <a:stretch>
            <a:fillRect/>
          </a:stretch>
        </p:blipFill>
        <p:spPr bwMode="auto">
          <a:xfrm>
            <a:off x="5791200" y="3505200"/>
            <a:ext cx="3124200" cy="3124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8372"/>
                                        </p:tgtEl>
                                        <p:attrNameLst>
                                          <p:attrName>style.visibility</p:attrName>
                                        </p:attrNameLst>
                                      </p:cBhvr>
                                      <p:to>
                                        <p:strVal val="visible"/>
                                      </p:to>
                                    </p:set>
                                    <p:animEffect transition="in" filter="fade">
                                      <p:cBhvr>
                                        <p:cTn id="19" dur="1000"/>
                                        <p:tgtEl>
                                          <p:spTgt spid="58372"/>
                                        </p:tgtEl>
                                      </p:cBhvr>
                                    </p:animEffect>
                                    <p:anim calcmode="lin" valueType="num">
                                      <p:cBhvr>
                                        <p:cTn id="20" dur="1000" fill="hold"/>
                                        <p:tgtEl>
                                          <p:spTgt spid="58372"/>
                                        </p:tgtEl>
                                        <p:attrNameLst>
                                          <p:attrName>ppt_x</p:attrName>
                                        </p:attrNameLst>
                                      </p:cBhvr>
                                      <p:tavLst>
                                        <p:tav tm="0">
                                          <p:val>
                                            <p:strVal val="#ppt_x"/>
                                          </p:val>
                                        </p:tav>
                                        <p:tav tm="100000">
                                          <p:val>
                                            <p:strVal val="#ppt_x"/>
                                          </p:val>
                                        </p:tav>
                                      </p:tavLst>
                                    </p:anim>
                                    <p:anim calcmode="lin" valueType="num">
                                      <p:cBhvr>
                                        <p:cTn id="21" dur="1000" fill="hold"/>
                                        <p:tgtEl>
                                          <p:spTgt spid="5837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8380"/>
                                        </p:tgtEl>
                                        <p:attrNameLst>
                                          <p:attrName>style.visibility</p:attrName>
                                        </p:attrNameLst>
                                      </p:cBhvr>
                                      <p:to>
                                        <p:strVal val="visible"/>
                                      </p:to>
                                    </p:set>
                                    <p:animEffect transition="in" filter="fade">
                                      <p:cBhvr>
                                        <p:cTn id="24" dur="1000"/>
                                        <p:tgtEl>
                                          <p:spTgt spid="58380"/>
                                        </p:tgtEl>
                                      </p:cBhvr>
                                    </p:animEffect>
                                    <p:anim calcmode="lin" valueType="num">
                                      <p:cBhvr>
                                        <p:cTn id="25" dur="1000" fill="hold"/>
                                        <p:tgtEl>
                                          <p:spTgt spid="58380"/>
                                        </p:tgtEl>
                                        <p:attrNameLst>
                                          <p:attrName>ppt_x</p:attrName>
                                        </p:attrNameLst>
                                      </p:cBhvr>
                                      <p:tavLst>
                                        <p:tav tm="0">
                                          <p:val>
                                            <p:strVal val="#ppt_x"/>
                                          </p:val>
                                        </p:tav>
                                        <p:tav tm="100000">
                                          <p:val>
                                            <p:strVal val="#ppt_x"/>
                                          </p:val>
                                        </p:tav>
                                      </p:tavLst>
                                    </p:anim>
                                    <p:anim calcmode="lin" valueType="num">
                                      <p:cBhvr>
                                        <p:cTn id="26" dur="1000" fill="hold"/>
                                        <p:tgtEl>
                                          <p:spTgt spid="5838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8378"/>
                                        </p:tgtEl>
                                        <p:attrNameLst>
                                          <p:attrName>style.visibility</p:attrName>
                                        </p:attrNameLst>
                                      </p:cBhvr>
                                      <p:to>
                                        <p:strVal val="visible"/>
                                      </p:to>
                                    </p:set>
                                    <p:animEffect transition="in" filter="fade">
                                      <p:cBhvr>
                                        <p:cTn id="29" dur="1000"/>
                                        <p:tgtEl>
                                          <p:spTgt spid="58378"/>
                                        </p:tgtEl>
                                      </p:cBhvr>
                                    </p:animEffect>
                                    <p:anim calcmode="lin" valueType="num">
                                      <p:cBhvr>
                                        <p:cTn id="30" dur="1000" fill="hold"/>
                                        <p:tgtEl>
                                          <p:spTgt spid="58378"/>
                                        </p:tgtEl>
                                        <p:attrNameLst>
                                          <p:attrName>ppt_x</p:attrName>
                                        </p:attrNameLst>
                                      </p:cBhvr>
                                      <p:tavLst>
                                        <p:tav tm="0">
                                          <p:val>
                                            <p:strVal val="#ppt_x"/>
                                          </p:val>
                                        </p:tav>
                                        <p:tav tm="100000">
                                          <p:val>
                                            <p:strVal val="#ppt_x"/>
                                          </p:val>
                                        </p:tav>
                                      </p:tavLst>
                                    </p:anim>
                                    <p:anim calcmode="lin" valueType="num">
                                      <p:cBhvr>
                                        <p:cTn id="31" dur="1000" fill="hold"/>
                                        <p:tgtEl>
                                          <p:spTgt spid="583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a:xfrm>
            <a:off x="0" y="1600200"/>
            <a:ext cx="4572000" cy="5257800"/>
          </a:xfrm>
        </p:spPr>
        <p:txBody>
          <a:bodyPr>
            <a:normAutofit lnSpcReduction="10000"/>
          </a:bodyPr>
          <a:lstStyle/>
          <a:p>
            <a:r>
              <a:rPr lang="en-US" dirty="0" smtClean="0"/>
              <a:t>Canada is a plural society. They are also said to have a cultural mosaic.</a:t>
            </a:r>
          </a:p>
          <a:p>
            <a:r>
              <a:rPr lang="en-US" dirty="0" smtClean="0"/>
              <a:t>In the 1970’s Canada adopted a multicultural viewpoint. This means that they encourage their citizens to carry on their parents’ and grandparents’ culture. </a:t>
            </a:r>
            <a:endParaRPr lang="en-US" dirty="0"/>
          </a:p>
        </p:txBody>
      </p:sp>
      <p:pic>
        <p:nvPicPr>
          <p:cNvPr id="50178" name="Picture 2" descr="http://www.tcpf.ca/index/multiculturalism_00111.jpg"/>
          <p:cNvPicPr>
            <a:picLocks noChangeAspect="1" noChangeArrowheads="1"/>
          </p:cNvPicPr>
          <p:nvPr/>
        </p:nvPicPr>
        <p:blipFill>
          <a:blip r:embed="rId3" cstate="print"/>
          <a:srcRect/>
          <a:stretch>
            <a:fillRect/>
          </a:stretch>
        </p:blipFill>
        <p:spPr bwMode="auto">
          <a:xfrm>
            <a:off x="5867400" y="2743200"/>
            <a:ext cx="1905000" cy="2047876"/>
          </a:xfrm>
          <a:prstGeom prst="rect">
            <a:avLst/>
          </a:prstGeom>
          <a:noFill/>
        </p:spPr>
      </p:pic>
      <p:pic>
        <p:nvPicPr>
          <p:cNvPr id="50180" name="Picture 4" descr="http://www.tcpf.ca/index/multiculturalism_00111.jpg"/>
          <p:cNvPicPr>
            <a:picLocks noChangeAspect="1" noChangeArrowheads="1"/>
          </p:cNvPicPr>
          <p:nvPr/>
        </p:nvPicPr>
        <p:blipFill>
          <a:blip r:embed="rId3" cstate="print"/>
          <a:srcRect/>
          <a:stretch>
            <a:fillRect/>
          </a:stretch>
        </p:blipFill>
        <p:spPr bwMode="auto">
          <a:xfrm>
            <a:off x="4572000" y="1828800"/>
            <a:ext cx="4430233" cy="476250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0178"/>
                                        </p:tgtEl>
                                        <p:attrNameLst>
                                          <p:attrName>style.visibility</p:attrName>
                                        </p:attrNameLst>
                                      </p:cBhvr>
                                      <p:to>
                                        <p:strVal val="visible"/>
                                      </p:to>
                                    </p:set>
                                    <p:animEffect transition="in" filter="fade">
                                      <p:cBhvr>
                                        <p:cTn id="21" dur="1000"/>
                                        <p:tgtEl>
                                          <p:spTgt spid="50178"/>
                                        </p:tgtEl>
                                      </p:cBhvr>
                                    </p:animEffect>
                                    <p:anim calcmode="lin" valueType="num">
                                      <p:cBhvr>
                                        <p:cTn id="22" dur="1000" fill="hold"/>
                                        <p:tgtEl>
                                          <p:spTgt spid="50178"/>
                                        </p:tgtEl>
                                        <p:attrNameLst>
                                          <p:attrName>ppt_x</p:attrName>
                                        </p:attrNameLst>
                                      </p:cBhvr>
                                      <p:tavLst>
                                        <p:tav tm="0">
                                          <p:val>
                                            <p:strVal val="#ppt_x"/>
                                          </p:val>
                                        </p:tav>
                                        <p:tav tm="100000">
                                          <p:val>
                                            <p:strVal val="#ppt_x"/>
                                          </p:val>
                                        </p:tav>
                                      </p:tavLst>
                                    </p:anim>
                                    <p:anim calcmode="lin" valueType="num">
                                      <p:cBhvr>
                                        <p:cTn id="23" dur="1000" fill="hold"/>
                                        <p:tgtEl>
                                          <p:spTgt spid="5017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xit" presetSubtype="0" fill="hold" nodeType="clickEffect">
                                  <p:stCondLst>
                                    <p:cond delay="0"/>
                                  </p:stCondLst>
                                  <p:childTnLst>
                                    <p:animEffect transition="out" filter="fade">
                                      <p:cBhvr>
                                        <p:cTn id="27" dur="1000"/>
                                        <p:tgtEl>
                                          <p:spTgt spid="50178"/>
                                        </p:tgtEl>
                                      </p:cBhvr>
                                    </p:animEffect>
                                    <p:anim calcmode="lin" valueType="num">
                                      <p:cBhvr>
                                        <p:cTn id="28" dur="1000"/>
                                        <p:tgtEl>
                                          <p:spTgt spid="50178"/>
                                        </p:tgtEl>
                                        <p:attrNameLst>
                                          <p:attrName>ppt_x</p:attrName>
                                        </p:attrNameLst>
                                      </p:cBhvr>
                                      <p:tavLst>
                                        <p:tav tm="0">
                                          <p:val>
                                            <p:strVal val="ppt_x"/>
                                          </p:val>
                                        </p:tav>
                                        <p:tav tm="100000">
                                          <p:val>
                                            <p:strVal val="ppt_x"/>
                                          </p:val>
                                        </p:tav>
                                      </p:tavLst>
                                    </p:anim>
                                    <p:anim calcmode="lin" valueType="num">
                                      <p:cBhvr>
                                        <p:cTn id="29" dur="1000"/>
                                        <p:tgtEl>
                                          <p:spTgt spid="50178"/>
                                        </p:tgtEl>
                                        <p:attrNameLst>
                                          <p:attrName>ppt_y</p:attrName>
                                        </p:attrNameLst>
                                      </p:cBhvr>
                                      <p:tavLst>
                                        <p:tav tm="0">
                                          <p:val>
                                            <p:strVal val="ppt_y"/>
                                          </p:val>
                                        </p:tav>
                                        <p:tav tm="100000">
                                          <p:val>
                                            <p:strVal val="ppt_y-.1"/>
                                          </p:val>
                                        </p:tav>
                                      </p:tavLst>
                                    </p:anim>
                                    <p:set>
                                      <p:cBhvr>
                                        <p:cTn id="30" dur="1" fill="hold">
                                          <p:stCondLst>
                                            <p:cond delay="999"/>
                                          </p:stCondLst>
                                        </p:cTn>
                                        <p:tgtEl>
                                          <p:spTgt spid="5017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0180"/>
                                        </p:tgtEl>
                                        <p:attrNameLst>
                                          <p:attrName>style.visibility</p:attrName>
                                        </p:attrNameLst>
                                      </p:cBhvr>
                                      <p:to>
                                        <p:strVal val="visible"/>
                                      </p:to>
                                    </p:set>
                                    <p:animEffect transition="in" filter="fade">
                                      <p:cBhvr>
                                        <p:cTn id="35" dur="1000"/>
                                        <p:tgtEl>
                                          <p:spTgt spid="50180"/>
                                        </p:tgtEl>
                                      </p:cBhvr>
                                    </p:animEffect>
                                    <p:anim calcmode="lin" valueType="num">
                                      <p:cBhvr>
                                        <p:cTn id="36" dur="1000" fill="hold"/>
                                        <p:tgtEl>
                                          <p:spTgt spid="50180"/>
                                        </p:tgtEl>
                                        <p:attrNameLst>
                                          <p:attrName>ppt_x</p:attrName>
                                        </p:attrNameLst>
                                      </p:cBhvr>
                                      <p:tavLst>
                                        <p:tav tm="0">
                                          <p:val>
                                            <p:strVal val="#ppt_x"/>
                                          </p:val>
                                        </p:tav>
                                        <p:tav tm="100000">
                                          <p:val>
                                            <p:strVal val="#ppt_x"/>
                                          </p:val>
                                        </p:tav>
                                      </p:tavLst>
                                    </p:anim>
                                    <p:anim calcmode="lin" valueType="num">
                                      <p:cBhvr>
                                        <p:cTn id="37" dur="1000" fill="hold"/>
                                        <p:tgtEl>
                                          <p:spTgt spid="501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4" descr="http://www.computerrobotvision.org/img/Toronto-Skyline.jpg"/>
          <p:cNvPicPr>
            <a:picLocks noChangeAspect="1" noChangeArrowheads="1"/>
          </p:cNvPicPr>
          <p:nvPr/>
        </p:nvPicPr>
        <p:blipFill>
          <a:blip r:embed="rId3" cstate="print"/>
          <a:srcRect/>
          <a:stretch>
            <a:fillRect/>
          </a:stretch>
        </p:blipFill>
        <p:spPr bwMode="auto">
          <a:xfrm>
            <a:off x="4876800" y="1676400"/>
            <a:ext cx="3962400" cy="2678750"/>
          </a:xfrm>
          <a:prstGeom prst="rect">
            <a:avLst/>
          </a:prstGeom>
          <a:noFill/>
        </p:spPr>
      </p:pic>
      <p:sp>
        <p:nvSpPr>
          <p:cNvPr id="2" name="Title 1"/>
          <p:cNvSpPr>
            <a:spLocks noGrp="1"/>
          </p:cNvSpPr>
          <p:nvPr>
            <p:ph type="title"/>
          </p:nvPr>
        </p:nvSpPr>
        <p:spPr>
          <a:xfrm>
            <a:off x="4800600" y="274638"/>
            <a:ext cx="3886200" cy="1143000"/>
          </a:xfrm>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a:xfrm>
            <a:off x="228600" y="457200"/>
            <a:ext cx="4800600" cy="4648199"/>
          </a:xfrm>
        </p:spPr>
        <p:txBody>
          <a:bodyPr>
            <a:normAutofit fontScale="92500" lnSpcReduction="10000"/>
          </a:bodyPr>
          <a:lstStyle/>
          <a:p>
            <a:pPr marL="342900" lvl="1" indent="-342900">
              <a:buFont typeface="Arial" pitchFamily="34" charset="0"/>
              <a:buChar char="•"/>
            </a:pPr>
            <a:r>
              <a:rPr lang="en-US" sz="3200" dirty="0" smtClean="0"/>
              <a:t>French and English are both official languages of the country. </a:t>
            </a:r>
          </a:p>
          <a:p>
            <a:r>
              <a:rPr lang="en-US" dirty="0" smtClean="0"/>
              <a:t>Toronto is the largest Canadian city and one of the most diverse ethnic cities in the world. </a:t>
            </a:r>
          </a:p>
          <a:p>
            <a:r>
              <a:rPr lang="en-US" dirty="0" smtClean="0"/>
              <a:t>Montreal and Vancouver are also large and diverse cities. </a:t>
            </a:r>
            <a:endParaRPr lang="en-US" dirty="0"/>
          </a:p>
        </p:txBody>
      </p:sp>
      <p:pic>
        <p:nvPicPr>
          <p:cNvPr id="56322" name="Picture 2" descr="http://media-cdn.tripadvisor.com/media/photo-s/02/64/0c/30/downtown-montreal.jpg"/>
          <p:cNvPicPr>
            <a:picLocks noChangeAspect="1" noChangeArrowheads="1"/>
          </p:cNvPicPr>
          <p:nvPr/>
        </p:nvPicPr>
        <p:blipFill>
          <a:blip r:embed="rId4" cstate="print"/>
          <a:srcRect/>
          <a:stretch>
            <a:fillRect/>
          </a:stretch>
        </p:blipFill>
        <p:spPr bwMode="auto">
          <a:xfrm>
            <a:off x="1905000" y="4648200"/>
            <a:ext cx="2895600" cy="1921626"/>
          </a:xfrm>
          <a:prstGeom prst="rect">
            <a:avLst/>
          </a:prstGeom>
          <a:noFill/>
        </p:spPr>
      </p:pic>
      <p:pic>
        <p:nvPicPr>
          <p:cNvPr id="56328" name="Picture 8" descr="http://images.nationalgeographic.com/wpf/media-live/photos/000/026/cache/vancouver-skyline_2671_600x450.jpg"/>
          <p:cNvPicPr>
            <a:picLocks noChangeAspect="1" noChangeArrowheads="1"/>
          </p:cNvPicPr>
          <p:nvPr/>
        </p:nvPicPr>
        <p:blipFill>
          <a:blip r:embed="rId5" cstate="print"/>
          <a:srcRect/>
          <a:stretch>
            <a:fillRect/>
          </a:stretch>
        </p:blipFill>
        <p:spPr bwMode="auto">
          <a:xfrm>
            <a:off x="5410200" y="4495800"/>
            <a:ext cx="2844800" cy="2133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324"/>
                                        </p:tgtEl>
                                        <p:attrNameLst>
                                          <p:attrName>style.visibility</p:attrName>
                                        </p:attrNameLst>
                                      </p:cBhvr>
                                      <p:to>
                                        <p:strVal val="visible"/>
                                      </p:to>
                                    </p:set>
                                    <p:animEffect transition="in" filter="fade">
                                      <p:cBhvr>
                                        <p:cTn id="19" dur="1000"/>
                                        <p:tgtEl>
                                          <p:spTgt spid="56324"/>
                                        </p:tgtEl>
                                      </p:cBhvr>
                                    </p:animEffect>
                                    <p:anim calcmode="lin" valueType="num">
                                      <p:cBhvr>
                                        <p:cTn id="20" dur="1000" fill="hold"/>
                                        <p:tgtEl>
                                          <p:spTgt spid="56324"/>
                                        </p:tgtEl>
                                        <p:attrNameLst>
                                          <p:attrName>ppt_x</p:attrName>
                                        </p:attrNameLst>
                                      </p:cBhvr>
                                      <p:tavLst>
                                        <p:tav tm="0">
                                          <p:val>
                                            <p:strVal val="#ppt_x"/>
                                          </p:val>
                                        </p:tav>
                                        <p:tav tm="100000">
                                          <p:val>
                                            <p:strVal val="#ppt_x"/>
                                          </p:val>
                                        </p:tav>
                                      </p:tavLst>
                                    </p:anim>
                                    <p:anim calcmode="lin" valueType="num">
                                      <p:cBhvr>
                                        <p:cTn id="21" dur="1000" fill="hold"/>
                                        <p:tgtEl>
                                          <p:spTgt spid="563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6322"/>
                                        </p:tgtEl>
                                        <p:attrNameLst>
                                          <p:attrName>style.visibility</p:attrName>
                                        </p:attrNameLst>
                                      </p:cBhvr>
                                      <p:to>
                                        <p:strVal val="visible"/>
                                      </p:to>
                                    </p:set>
                                    <p:animEffect transition="in" filter="fade">
                                      <p:cBhvr>
                                        <p:cTn id="31" dur="1000"/>
                                        <p:tgtEl>
                                          <p:spTgt spid="56322"/>
                                        </p:tgtEl>
                                      </p:cBhvr>
                                    </p:animEffect>
                                    <p:anim calcmode="lin" valueType="num">
                                      <p:cBhvr>
                                        <p:cTn id="32" dur="1000" fill="hold"/>
                                        <p:tgtEl>
                                          <p:spTgt spid="56322"/>
                                        </p:tgtEl>
                                        <p:attrNameLst>
                                          <p:attrName>ppt_x</p:attrName>
                                        </p:attrNameLst>
                                      </p:cBhvr>
                                      <p:tavLst>
                                        <p:tav tm="0">
                                          <p:val>
                                            <p:strVal val="#ppt_x"/>
                                          </p:val>
                                        </p:tav>
                                        <p:tav tm="100000">
                                          <p:val>
                                            <p:strVal val="#ppt_x"/>
                                          </p:val>
                                        </p:tav>
                                      </p:tavLst>
                                    </p:anim>
                                    <p:anim calcmode="lin" valueType="num">
                                      <p:cBhvr>
                                        <p:cTn id="33" dur="1000" fill="hold"/>
                                        <p:tgtEl>
                                          <p:spTgt spid="5632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6328"/>
                                        </p:tgtEl>
                                        <p:attrNameLst>
                                          <p:attrName>style.visibility</p:attrName>
                                        </p:attrNameLst>
                                      </p:cBhvr>
                                      <p:to>
                                        <p:strVal val="visible"/>
                                      </p:to>
                                    </p:set>
                                    <p:animEffect transition="in" filter="fade">
                                      <p:cBhvr>
                                        <p:cTn id="36" dur="1000"/>
                                        <p:tgtEl>
                                          <p:spTgt spid="56328"/>
                                        </p:tgtEl>
                                      </p:cBhvr>
                                    </p:animEffect>
                                    <p:anim calcmode="lin" valueType="num">
                                      <p:cBhvr>
                                        <p:cTn id="37" dur="1000" fill="hold"/>
                                        <p:tgtEl>
                                          <p:spTgt spid="56328"/>
                                        </p:tgtEl>
                                        <p:attrNameLst>
                                          <p:attrName>ppt_x</p:attrName>
                                        </p:attrNameLst>
                                      </p:cBhvr>
                                      <p:tavLst>
                                        <p:tav tm="0">
                                          <p:val>
                                            <p:strVal val="#ppt_x"/>
                                          </p:val>
                                        </p:tav>
                                        <p:tav tm="100000">
                                          <p:val>
                                            <p:strVal val="#ppt_x"/>
                                          </p:val>
                                        </p:tav>
                                      </p:tavLst>
                                    </p:anim>
                                    <p:anim calcmode="lin" valueType="num">
                                      <p:cBhvr>
                                        <p:cTn id="38" dur="1000" fill="hold"/>
                                        <p:tgtEl>
                                          <p:spTgt spid="563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p:txBody>
          <a:bodyPr/>
          <a:lstStyle/>
          <a:p>
            <a:r>
              <a:rPr lang="en-US" dirty="0" smtClean="0"/>
              <a:t>US culture flows easily into Canada.</a:t>
            </a:r>
          </a:p>
          <a:p>
            <a:r>
              <a:rPr lang="en-US" dirty="0" smtClean="0"/>
              <a:t>Canada’s biggest challenge is to keep their Canadian identity. </a:t>
            </a:r>
          </a:p>
          <a:p>
            <a:r>
              <a:rPr lang="en-US" dirty="0" smtClean="0"/>
              <a:t>A law has been made that Canadian TV must show a certain amount of Canadian content programming. </a:t>
            </a:r>
          </a:p>
          <a:p>
            <a:endParaRPr lang="en-US" dirty="0"/>
          </a:p>
        </p:txBody>
      </p:sp>
      <p:pic>
        <p:nvPicPr>
          <p:cNvPr id="54274" name="Picture 2" descr="http://buffalopost.net/wp-content/uploads/Ceremony.jpg"/>
          <p:cNvPicPr>
            <a:picLocks noChangeAspect="1" noChangeArrowheads="1"/>
          </p:cNvPicPr>
          <p:nvPr/>
        </p:nvPicPr>
        <p:blipFill>
          <a:blip r:embed="rId3" cstate="print"/>
          <a:srcRect/>
          <a:stretch>
            <a:fillRect/>
          </a:stretch>
        </p:blipFill>
        <p:spPr bwMode="auto">
          <a:xfrm>
            <a:off x="3962400" y="4267200"/>
            <a:ext cx="3505200" cy="23892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4274"/>
                                        </p:tgtEl>
                                        <p:attrNameLst>
                                          <p:attrName>style.visibility</p:attrName>
                                        </p:attrNameLst>
                                      </p:cBhvr>
                                      <p:to>
                                        <p:strVal val="visible"/>
                                      </p:to>
                                    </p:set>
                                    <p:animEffect transition="in" filter="fade">
                                      <p:cBhvr>
                                        <p:cTn id="28" dur="1000"/>
                                        <p:tgtEl>
                                          <p:spTgt spid="54274"/>
                                        </p:tgtEl>
                                      </p:cBhvr>
                                    </p:animEffect>
                                    <p:anim calcmode="lin" valueType="num">
                                      <p:cBhvr>
                                        <p:cTn id="29" dur="1000" fill="hold"/>
                                        <p:tgtEl>
                                          <p:spTgt spid="54274"/>
                                        </p:tgtEl>
                                        <p:attrNameLst>
                                          <p:attrName>ppt_x</p:attrName>
                                        </p:attrNameLst>
                                      </p:cBhvr>
                                      <p:tavLst>
                                        <p:tav tm="0">
                                          <p:val>
                                            <p:strVal val="#ppt_x"/>
                                          </p:val>
                                        </p:tav>
                                        <p:tav tm="100000">
                                          <p:val>
                                            <p:strVal val="#ppt_x"/>
                                          </p:val>
                                        </p:tav>
                                      </p:tavLst>
                                    </p:anim>
                                    <p:anim calcmode="lin" valueType="num">
                                      <p:cBhvr>
                                        <p:cTn id="30" dur="1000" fill="hold"/>
                                        <p:tgtEl>
                                          <p:spTgt spid="542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0" y="1600200"/>
            <a:ext cx="3200400" cy="5257800"/>
          </a:xfrm>
        </p:spPr>
        <p:txBody>
          <a:bodyPr/>
          <a:lstStyle/>
          <a:p>
            <a:r>
              <a:rPr lang="en-US" dirty="0" smtClean="0"/>
              <a:t>Canada’s climate and landforms divide it into several different regions. </a:t>
            </a:r>
          </a:p>
          <a:p>
            <a:endParaRPr lang="en-US" dirty="0"/>
          </a:p>
        </p:txBody>
      </p:sp>
      <p:pic>
        <p:nvPicPr>
          <p:cNvPr id="19458" name="Picture 2" descr="http://www.mca.k12.nf.ca/landform/regions2.gif"/>
          <p:cNvPicPr>
            <a:picLocks noChangeAspect="1" noChangeArrowheads="1"/>
          </p:cNvPicPr>
          <p:nvPr/>
        </p:nvPicPr>
        <p:blipFill>
          <a:blip r:embed="rId3" cstate="print"/>
          <a:srcRect/>
          <a:stretch>
            <a:fillRect/>
          </a:stretch>
        </p:blipFill>
        <p:spPr bwMode="auto">
          <a:xfrm>
            <a:off x="3048000" y="1600200"/>
            <a:ext cx="5943600" cy="4980837"/>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6019800" cy="1143000"/>
          </a:xfrm>
        </p:spPr>
        <p:txBody>
          <a:bodyPr>
            <a:normAutofit fontScale="90000"/>
          </a:bodyPr>
          <a:lstStyle/>
          <a:p>
            <a:r>
              <a:rPr lang="en-US" b="1" dirty="0" smtClean="0"/>
              <a:t>Section 2: Canada Today</a:t>
            </a:r>
            <a:br>
              <a:rPr lang="en-US" b="1" dirty="0" smtClean="0"/>
            </a:br>
            <a:r>
              <a:rPr lang="en-US" b="1" dirty="0" smtClean="0"/>
              <a:t>Pages 178 - 183</a:t>
            </a:r>
            <a:endParaRPr lang="en-US" dirty="0"/>
          </a:p>
        </p:txBody>
      </p:sp>
      <p:sp>
        <p:nvSpPr>
          <p:cNvPr id="3" name="Content Placeholder 2"/>
          <p:cNvSpPr>
            <a:spLocks noGrp="1"/>
          </p:cNvSpPr>
          <p:nvPr>
            <p:ph idx="1"/>
          </p:nvPr>
        </p:nvSpPr>
        <p:spPr/>
        <p:txBody>
          <a:bodyPr/>
          <a:lstStyle/>
          <a:p>
            <a:r>
              <a:rPr lang="en-US" dirty="0" smtClean="0"/>
              <a:t>Geography and Diversity are important in Canada’s future. </a:t>
            </a:r>
          </a:p>
          <a:p>
            <a:r>
              <a:rPr lang="en-US" dirty="0" smtClean="0"/>
              <a:t>Also, relationships with the United States concerning foreign policy, trade, economy, and culture</a:t>
            </a:r>
            <a:r>
              <a:rPr lang="en-US" dirty="0"/>
              <a:t> </a:t>
            </a:r>
            <a:r>
              <a:rPr lang="en-US" dirty="0" smtClean="0"/>
              <a:t>are important to Canada. </a:t>
            </a:r>
            <a:endParaRPr lang="en-US" dirty="0"/>
          </a:p>
        </p:txBody>
      </p:sp>
      <p:pic>
        <p:nvPicPr>
          <p:cNvPr id="52226" name="Picture 2" descr="http://www.vpr.net/uploads/photos/original/canada_us_340x255.jpg"/>
          <p:cNvPicPr>
            <a:picLocks noChangeAspect="1" noChangeArrowheads="1"/>
          </p:cNvPicPr>
          <p:nvPr/>
        </p:nvPicPr>
        <p:blipFill>
          <a:blip r:embed="rId3" cstate="print"/>
          <a:srcRect/>
          <a:stretch>
            <a:fillRect/>
          </a:stretch>
        </p:blipFill>
        <p:spPr bwMode="auto">
          <a:xfrm>
            <a:off x="2895600" y="4191000"/>
            <a:ext cx="3238500" cy="2428875"/>
          </a:xfrm>
          <a:prstGeom prst="rect">
            <a:avLst/>
          </a:prstGeom>
          <a:noFill/>
        </p:spPr>
      </p:pic>
      <p:pic>
        <p:nvPicPr>
          <p:cNvPr id="52228" name="Picture 4" descr="http://www.cbc.ca/news/pointofview/cdausties.jpg"/>
          <p:cNvPicPr>
            <a:picLocks noChangeAspect="1" noChangeArrowheads="1"/>
          </p:cNvPicPr>
          <p:nvPr/>
        </p:nvPicPr>
        <p:blipFill>
          <a:blip r:embed="rId4" cstate="print"/>
          <a:srcRect/>
          <a:stretch>
            <a:fillRect/>
          </a:stretch>
        </p:blipFill>
        <p:spPr bwMode="auto">
          <a:xfrm>
            <a:off x="6172200" y="228600"/>
            <a:ext cx="2361774" cy="144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2226"/>
                                        </p:tgtEl>
                                        <p:attrNameLst>
                                          <p:attrName>style.visibility</p:attrName>
                                        </p:attrNameLst>
                                      </p:cBhvr>
                                      <p:to>
                                        <p:strVal val="visible"/>
                                      </p:to>
                                    </p:set>
                                    <p:animEffect transition="in" filter="fade">
                                      <p:cBhvr>
                                        <p:cTn id="19" dur="1000"/>
                                        <p:tgtEl>
                                          <p:spTgt spid="52226"/>
                                        </p:tgtEl>
                                      </p:cBhvr>
                                    </p:animEffect>
                                    <p:anim calcmode="lin" valueType="num">
                                      <p:cBhvr>
                                        <p:cTn id="20" dur="1000" fill="hold"/>
                                        <p:tgtEl>
                                          <p:spTgt spid="52226"/>
                                        </p:tgtEl>
                                        <p:attrNameLst>
                                          <p:attrName>ppt_x</p:attrName>
                                        </p:attrNameLst>
                                      </p:cBhvr>
                                      <p:tavLst>
                                        <p:tav tm="0">
                                          <p:val>
                                            <p:strVal val="#ppt_x"/>
                                          </p:val>
                                        </p:tav>
                                        <p:tav tm="100000">
                                          <p:val>
                                            <p:strVal val="#ppt_x"/>
                                          </p:val>
                                        </p:tav>
                                      </p:tavLst>
                                    </p:anim>
                                    <p:anim calcmode="lin" valueType="num">
                                      <p:cBhvr>
                                        <p:cTn id="21" dur="1000" fill="hold"/>
                                        <p:tgtEl>
                                          <p:spTgt spid="52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Section 1: Chapter Atlas</a:t>
            </a:r>
            <a:br>
              <a:rPr lang="en-US" b="1" dirty="0" smtClean="0"/>
            </a:br>
            <a:r>
              <a:rPr lang="en-US" b="1" dirty="0" smtClean="0"/>
              <a:t>Pages 164 - 171</a:t>
            </a:r>
            <a:endParaRPr lang="en-US" b="1" dirty="0"/>
          </a:p>
        </p:txBody>
      </p:sp>
      <p:sp>
        <p:nvSpPr>
          <p:cNvPr id="3" name="Content Placeholder 2"/>
          <p:cNvSpPr>
            <a:spLocks noGrp="1"/>
          </p:cNvSpPr>
          <p:nvPr>
            <p:ph idx="1"/>
          </p:nvPr>
        </p:nvSpPr>
        <p:spPr>
          <a:xfrm>
            <a:off x="0" y="1600200"/>
            <a:ext cx="4953000" cy="5257800"/>
          </a:xfrm>
        </p:spPr>
        <p:txBody>
          <a:bodyPr/>
          <a:lstStyle/>
          <a:p>
            <a:r>
              <a:rPr lang="en-US" dirty="0" smtClean="0"/>
              <a:t>Canada borders the United States to the North</a:t>
            </a:r>
          </a:p>
          <a:p>
            <a:r>
              <a:rPr lang="en-US" dirty="0" smtClean="0"/>
              <a:t>The two countries share many traits in common.</a:t>
            </a:r>
          </a:p>
          <a:p>
            <a:r>
              <a:rPr lang="en-US" dirty="0" smtClean="0"/>
              <a:t>Canada is the second largest country in the world in land area. (Russia is the largest)</a:t>
            </a:r>
          </a:p>
        </p:txBody>
      </p:sp>
      <p:pic>
        <p:nvPicPr>
          <p:cNvPr id="17410" name="Picture 2" descr="http://www.worldatlas.com/webimage/countrys/namerica/canewmapna.gif"/>
          <p:cNvPicPr>
            <a:picLocks noChangeAspect="1" noChangeArrowheads="1"/>
          </p:cNvPicPr>
          <p:nvPr/>
        </p:nvPicPr>
        <p:blipFill>
          <a:blip r:embed="rId3" cstate="print"/>
          <a:srcRect/>
          <a:stretch>
            <a:fillRect/>
          </a:stretch>
        </p:blipFill>
        <p:spPr bwMode="auto">
          <a:xfrm>
            <a:off x="5105400" y="1600199"/>
            <a:ext cx="3810000" cy="491728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8200" y="381000"/>
            <a:ext cx="40386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152400" y="228600"/>
            <a:ext cx="4343400" cy="6629400"/>
          </a:xfrm>
        </p:spPr>
        <p:txBody>
          <a:bodyPr>
            <a:normAutofit/>
          </a:bodyPr>
          <a:lstStyle/>
          <a:p>
            <a:r>
              <a:rPr lang="en-US" b="1" u="sng" dirty="0" smtClean="0"/>
              <a:t>Arctic Region </a:t>
            </a:r>
          </a:p>
          <a:p>
            <a:pPr lvl="1"/>
            <a:r>
              <a:rPr lang="en-US" dirty="0" smtClean="0"/>
              <a:t>Mainly consists of Arctic Archipelago</a:t>
            </a:r>
          </a:p>
          <a:p>
            <a:pPr lvl="1"/>
            <a:r>
              <a:rPr lang="en-US" dirty="0" smtClean="0"/>
              <a:t>Within the Arctic Circle</a:t>
            </a:r>
          </a:p>
          <a:p>
            <a:pPr lvl="1"/>
            <a:r>
              <a:rPr lang="en-US" dirty="0" smtClean="0"/>
              <a:t>Tundra climate with freezing temperatures in both summer and winter. Limited Vegetation – moss and shrubs</a:t>
            </a:r>
          </a:p>
          <a:p>
            <a:pPr lvl="1"/>
            <a:r>
              <a:rPr lang="en-US" dirty="0" smtClean="0"/>
              <a:t>Subarctic climate with short cool rainy summers. </a:t>
            </a:r>
            <a:endParaRPr lang="en-US" dirty="0"/>
          </a:p>
        </p:txBody>
      </p:sp>
      <p:pic>
        <p:nvPicPr>
          <p:cNvPr id="4" name="Picture 2" descr="http://www.mca.k12.nf.ca/landform/regions2.gif"/>
          <p:cNvPicPr>
            <a:picLocks noChangeAspect="1" noChangeArrowheads="1"/>
          </p:cNvPicPr>
          <p:nvPr/>
        </p:nvPicPr>
        <p:blipFill>
          <a:blip r:embed="rId3" cstate="print"/>
          <a:srcRect/>
          <a:stretch>
            <a:fillRect/>
          </a:stretch>
        </p:blipFill>
        <p:spPr bwMode="auto">
          <a:xfrm>
            <a:off x="4572000" y="2362200"/>
            <a:ext cx="4306879" cy="36092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895600"/>
            <a:ext cx="8229600" cy="3962400"/>
          </a:xfrm>
        </p:spPr>
        <p:txBody>
          <a:bodyPr/>
          <a:lstStyle/>
          <a:p>
            <a:r>
              <a:rPr lang="en-US" b="1" u="sng" dirty="0" smtClean="0"/>
              <a:t>Arctic Region </a:t>
            </a:r>
          </a:p>
          <a:p>
            <a:pPr lvl="1"/>
            <a:r>
              <a:rPr lang="en-US" dirty="0" smtClean="0"/>
              <a:t>The Arctic Archipelago is made up of thousands of islands that are covered in ice and snow almost all year. It thaws for a short time in the summer but it is considered to have </a:t>
            </a:r>
            <a:r>
              <a:rPr lang="en-US" i="1" dirty="0" smtClean="0"/>
              <a:t>permafrost. </a:t>
            </a:r>
            <a:r>
              <a:rPr lang="en-US" dirty="0" smtClean="0"/>
              <a:t>Permafrost is soil that doesn’t thaw. </a:t>
            </a:r>
          </a:p>
          <a:p>
            <a:pPr lvl="1"/>
            <a:r>
              <a:rPr lang="en-US" dirty="0" smtClean="0"/>
              <a:t>Baffin Island, which is where our musical selection was from, is located in the Arctic Archipelago. </a:t>
            </a:r>
          </a:p>
        </p:txBody>
      </p:sp>
      <p:sp>
        <p:nvSpPr>
          <p:cNvPr id="4" name="Title 1"/>
          <p:cNvSpPr>
            <a:spLocks noGrp="1"/>
          </p:cNvSpPr>
          <p:nvPr>
            <p:ph type="title"/>
          </p:nvPr>
        </p:nvSpPr>
        <p:spPr>
          <a:xfrm>
            <a:off x="228600" y="914400"/>
            <a:ext cx="43434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pic>
        <p:nvPicPr>
          <p:cNvPr id="21506" name="Picture 2" descr="http://www.thecanadianencyclopedia.com/media/pond-inlet-2623.jpg"/>
          <p:cNvPicPr>
            <a:picLocks noChangeAspect="1" noChangeArrowheads="1"/>
          </p:cNvPicPr>
          <p:nvPr/>
        </p:nvPicPr>
        <p:blipFill>
          <a:blip r:embed="rId3" cstate="print"/>
          <a:srcRect/>
          <a:stretch>
            <a:fillRect/>
          </a:stretch>
        </p:blipFill>
        <p:spPr bwMode="auto">
          <a:xfrm>
            <a:off x="4800600" y="533400"/>
            <a:ext cx="3810000" cy="2514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533400"/>
            <a:ext cx="41910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457200" y="228600"/>
            <a:ext cx="4114800" cy="6629400"/>
          </a:xfrm>
        </p:spPr>
        <p:txBody>
          <a:bodyPr>
            <a:normAutofit/>
          </a:bodyPr>
          <a:lstStyle/>
          <a:p>
            <a:r>
              <a:rPr lang="en-US" b="1" u="sng" dirty="0" smtClean="0"/>
              <a:t>Canadian Shield </a:t>
            </a:r>
            <a:endParaRPr lang="en-US" dirty="0" smtClean="0"/>
          </a:p>
          <a:p>
            <a:pPr lvl="1"/>
            <a:r>
              <a:rPr lang="en-US" dirty="0" smtClean="0"/>
              <a:t>Large rocky area with many lakes</a:t>
            </a:r>
          </a:p>
          <a:p>
            <a:pPr lvl="1"/>
            <a:r>
              <a:rPr lang="en-US" dirty="0" smtClean="0"/>
              <a:t>Located from the Hudson Bay to the Canadian Cordillera </a:t>
            </a:r>
          </a:p>
          <a:p>
            <a:pPr lvl="1"/>
            <a:r>
              <a:rPr lang="en-US" dirty="0" smtClean="0"/>
              <a:t>Subarctic climate with short cool rainy summers. </a:t>
            </a:r>
          </a:p>
          <a:p>
            <a:pPr lvl="1"/>
            <a:r>
              <a:rPr lang="en-US" dirty="0" smtClean="0"/>
              <a:t>Continental, Cool Summer climate with hot and humid summers and very cold winters. </a:t>
            </a:r>
          </a:p>
          <a:p>
            <a:pPr lvl="1"/>
            <a:endParaRPr lang="en-US" dirty="0"/>
          </a:p>
        </p:txBody>
      </p:sp>
      <p:pic>
        <p:nvPicPr>
          <p:cNvPr id="4" name="Picture 2" descr="http://www.mca.k12.nf.ca/landform/regions2.gif"/>
          <p:cNvPicPr>
            <a:picLocks noChangeAspect="1" noChangeArrowheads="1"/>
          </p:cNvPicPr>
          <p:nvPr/>
        </p:nvPicPr>
        <p:blipFill>
          <a:blip r:embed="rId3" cstate="print"/>
          <a:srcRect/>
          <a:stretch>
            <a:fillRect/>
          </a:stretch>
        </p:blipFill>
        <p:spPr bwMode="auto">
          <a:xfrm>
            <a:off x="4800600" y="2362200"/>
            <a:ext cx="4034092" cy="33806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38100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0" y="3276600"/>
            <a:ext cx="8915400" cy="3581400"/>
          </a:xfrm>
        </p:spPr>
        <p:txBody>
          <a:bodyPr>
            <a:normAutofit/>
          </a:bodyPr>
          <a:lstStyle/>
          <a:p>
            <a:r>
              <a:rPr lang="en-US" b="1" u="sng" dirty="0" smtClean="0"/>
              <a:t>Canadian Shield </a:t>
            </a:r>
            <a:endParaRPr lang="en-US" dirty="0" smtClean="0"/>
          </a:p>
          <a:p>
            <a:pPr lvl="1"/>
            <a:r>
              <a:rPr lang="en-US" dirty="0" smtClean="0"/>
              <a:t>Largest physical region, covering 2.8 million square miles. </a:t>
            </a:r>
          </a:p>
          <a:p>
            <a:pPr lvl="1"/>
            <a:r>
              <a:rPr lang="en-US" dirty="0" smtClean="0"/>
              <a:t>This region was created by glaciers. The Great Lakes were also created by glaciers. </a:t>
            </a:r>
          </a:p>
          <a:p>
            <a:pPr lvl="1"/>
            <a:r>
              <a:rPr lang="en-US" dirty="0" smtClean="0"/>
              <a:t>There are many minerals in this region. Copper, Iron, Nickel, Lead, Gold, and Silver can be found here. </a:t>
            </a:r>
            <a:endParaRPr lang="en-US" dirty="0"/>
          </a:p>
        </p:txBody>
      </p:sp>
      <p:pic>
        <p:nvPicPr>
          <p:cNvPr id="33794" name="Picture 2" descr="http://t0.gstatic.com/images?q=tbn:ANd9GcQUQIj_IW5rIIwsAn038I4z3hUPzv85mjTN1xXWCLsnxI-WKjRNd9G3gHTo"/>
          <p:cNvPicPr>
            <a:picLocks noChangeAspect="1" noChangeArrowheads="1"/>
          </p:cNvPicPr>
          <p:nvPr/>
        </p:nvPicPr>
        <p:blipFill>
          <a:blip r:embed="rId3" cstate="print"/>
          <a:srcRect/>
          <a:stretch>
            <a:fillRect/>
          </a:stretch>
        </p:blipFill>
        <p:spPr bwMode="auto">
          <a:xfrm>
            <a:off x="4419600" y="228600"/>
            <a:ext cx="4267200" cy="319628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8200" y="533400"/>
            <a:ext cx="4114800" cy="1143000"/>
          </a:xfrm>
        </p:spPr>
        <p:txBody>
          <a:bodyPr>
            <a:normAutofit fontScale="90000"/>
          </a:bodyPr>
          <a:lstStyle/>
          <a:p>
            <a:r>
              <a:rPr lang="en-US" b="1" dirty="0" smtClean="0"/>
              <a:t>Section 1: Chapter Atlas</a:t>
            </a:r>
            <a:br>
              <a:rPr lang="en-US" b="1" dirty="0" smtClean="0"/>
            </a:br>
            <a:r>
              <a:rPr lang="en-US" b="1" dirty="0" smtClean="0"/>
              <a:t>Pages 164 - 171</a:t>
            </a:r>
            <a:endParaRPr lang="en-US" dirty="0"/>
          </a:p>
        </p:txBody>
      </p:sp>
      <p:sp>
        <p:nvSpPr>
          <p:cNvPr id="3" name="Content Placeholder 2"/>
          <p:cNvSpPr>
            <a:spLocks noGrp="1"/>
          </p:cNvSpPr>
          <p:nvPr>
            <p:ph idx="1"/>
          </p:nvPr>
        </p:nvSpPr>
        <p:spPr>
          <a:xfrm>
            <a:off x="457200" y="228600"/>
            <a:ext cx="3962400" cy="6858000"/>
          </a:xfrm>
        </p:spPr>
        <p:txBody>
          <a:bodyPr/>
          <a:lstStyle/>
          <a:p>
            <a:r>
              <a:rPr lang="en-US" b="1" u="sng" dirty="0" smtClean="0"/>
              <a:t>Atlantic Provinces</a:t>
            </a:r>
          </a:p>
          <a:p>
            <a:pPr lvl="1"/>
            <a:r>
              <a:rPr lang="en-US" dirty="0" smtClean="0"/>
              <a:t>Contains the northern part of the Appalachian Mts. </a:t>
            </a:r>
          </a:p>
          <a:p>
            <a:pPr lvl="1"/>
            <a:r>
              <a:rPr lang="en-US" dirty="0" smtClean="0"/>
              <a:t>Located in the East near the Atlantic Ocean. </a:t>
            </a:r>
          </a:p>
          <a:p>
            <a:pPr lvl="1"/>
            <a:r>
              <a:rPr lang="en-US" dirty="0" smtClean="0"/>
              <a:t>Continental, Cool Summer climate with hot and humid summers and very cold winters. </a:t>
            </a:r>
          </a:p>
          <a:p>
            <a:pPr lvl="1">
              <a:buNone/>
            </a:pPr>
            <a:endParaRPr lang="en-US" dirty="0"/>
          </a:p>
        </p:txBody>
      </p:sp>
      <p:pic>
        <p:nvPicPr>
          <p:cNvPr id="4" name="Picture 2" descr="http://www.mca.k12.nf.ca/landform/regions2.gif"/>
          <p:cNvPicPr>
            <a:picLocks noChangeAspect="1" noChangeArrowheads="1"/>
          </p:cNvPicPr>
          <p:nvPr/>
        </p:nvPicPr>
        <p:blipFill>
          <a:blip r:embed="rId3" cstate="print"/>
          <a:srcRect/>
          <a:stretch>
            <a:fillRect/>
          </a:stretch>
        </p:blipFill>
        <p:spPr bwMode="auto">
          <a:xfrm>
            <a:off x="4419600" y="2209800"/>
            <a:ext cx="4488737" cy="37616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1730</TotalTime>
  <Words>1552</Words>
  <Application>Microsoft Office PowerPoint</Application>
  <PresentationFormat>On-screen Show (4:3)</PresentationFormat>
  <Paragraphs>185</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Canada</vt:lpstr>
      <vt:lpstr>Vocabulary</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1: Chapter Atlas Pages 164 - 171</vt:lpstr>
      <vt:lpstr>Section 2: Canada Today Pages 178 - 183</vt:lpstr>
      <vt:lpstr>Section 2: Canada Today Pages 178 - 183</vt:lpstr>
      <vt:lpstr>Section 2: Canada Today Pages 178 - 183</vt:lpstr>
      <vt:lpstr>Section 2: Canada Today Pages 178 - 183</vt:lpstr>
      <vt:lpstr>Section 2: Canada Today Pages 178 - 183</vt:lpstr>
      <vt:lpstr>Section 2: Canada Today Pages 178 - 183</vt:lpstr>
      <vt:lpstr>Section 2: Canada Today Pages 178 - 183</vt:lpstr>
      <vt:lpstr>Section 2: Canada Today Pages 178 - 183</vt:lpstr>
      <vt:lpstr>Section 2: Canada Today Pages 178 - 183</vt:lpstr>
      <vt:lpstr>Section 2: Canada Today Pages 178 - 183</vt:lpstr>
      <vt:lpstr>Section 2: Canada Today Pages 178 - 183</vt:lpstr>
      <vt:lpstr>Section 2: Canada Today Pages 178 - 183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Canada</dc:title>
  <dc:creator>Litman Family</dc:creator>
  <cp:lastModifiedBy>wolfa</cp:lastModifiedBy>
  <cp:revision>2</cp:revision>
  <dcterms:created xsi:type="dcterms:W3CDTF">2012-09-15T13:27:26Z</dcterms:created>
  <dcterms:modified xsi:type="dcterms:W3CDTF">2013-09-24T15:10:57Z</dcterms:modified>
</cp:coreProperties>
</file>